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58"/>
  </p:notesMasterIdLst>
  <p:sldIdLst>
    <p:sldId id="394" r:id="rId6"/>
    <p:sldId id="268" r:id="rId7"/>
    <p:sldId id="267" r:id="rId8"/>
    <p:sldId id="385" r:id="rId9"/>
    <p:sldId id="345" r:id="rId10"/>
    <p:sldId id="346" r:id="rId11"/>
    <p:sldId id="347" r:id="rId12"/>
    <p:sldId id="350" r:id="rId13"/>
    <p:sldId id="349" r:id="rId14"/>
    <p:sldId id="351" r:id="rId15"/>
    <p:sldId id="348" r:id="rId16"/>
    <p:sldId id="352" r:id="rId17"/>
    <p:sldId id="353" r:id="rId18"/>
    <p:sldId id="354" r:id="rId19"/>
    <p:sldId id="386" r:id="rId20"/>
    <p:sldId id="356" r:id="rId21"/>
    <p:sldId id="355" r:id="rId22"/>
    <p:sldId id="357" r:id="rId23"/>
    <p:sldId id="358" r:id="rId24"/>
    <p:sldId id="359" r:id="rId25"/>
    <p:sldId id="360" r:id="rId26"/>
    <p:sldId id="361" r:id="rId27"/>
    <p:sldId id="362" r:id="rId28"/>
    <p:sldId id="363" r:id="rId29"/>
    <p:sldId id="387" r:id="rId30"/>
    <p:sldId id="364" r:id="rId31"/>
    <p:sldId id="366" r:id="rId32"/>
    <p:sldId id="367" r:id="rId33"/>
    <p:sldId id="365" r:id="rId34"/>
    <p:sldId id="379" r:id="rId35"/>
    <p:sldId id="380" r:id="rId36"/>
    <p:sldId id="388" r:id="rId37"/>
    <p:sldId id="368" r:id="rId38"/>
    <p:sldId id="369" r:id="rId39"/>
    <p:sldId id="370" r:id="rId40"/>
    <p:sldId id="343" r:id="rId41"/>
    <p:sldId id="312" r:id="rId42"/>
    <p:sldId id="371" r:id="rId43"/>
    <p:sldId id="377" r:id="rId44"/>
    <p:sldId id="372" r:id="rId45"/>
    <p:sldId id="381" r:id="rId46"/>
    <p:sldId id="384" r:id="rId47"/>
    <p:sldId id="378" r:id="rId48"/>
    <p:sldId id="382" r:id="rId49"/>
    <p:sldId id="383" r:id="rId50"/>
    <p:sldId id="373" r:id="rId51"/>
    <p:sldId id="282" r:id="rId52"/>
    <p:sldId id="374" r:id="rId53"/>
    <p:sldId id="375" r:id="rId54"/>
    <p:sldId id="376" r:id="rId55"/>
    <p:sldId id="389" r:id="rId56"/>
    <p:sldId id="390" r:id="rId57"/>
  </p:sldIdLst>
  <p:sldSz cx="12192000" cy="6858000"/>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695FF"/>
    <a:srgbClr val="C1272D"/>
    <a:srgbClr val="212224"/>
    <a:srgbClr val="27486B"/>
    <a:srgbClr val="212121"/>
    <a:srgbClr val="6F6F6E"/>
    <a:srgbClr val="B1B1B1"/>
    <a:srgbClr val="FF66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84249" autoAdjust="0"/>
  </p:normalViewPr>
  <p:slideViewPr>
    <p:cSldViewPr snapToGrid="0">
      <p:cViewPr varScale="1">
        <p:scale>
          <a:sx n="107" d="100"/>
          <a:sy n="107" d="100"/>
        </p:scale>
        <p:origin x="71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notesMaster" Target="notesMasters/notesMaster1.xml"/><Relationship Id="rId5" Type="http://schemas.openxmlformats.org/officeDocument/2006/relationships/slideMaster" Target="slideMasters/slideMaster1.xml"/><Relationship Id="rId61" Type="http://schemas.openxmlformats.org/officeDocument/2006/relationships/theme" Target="theme/theme1.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presProps" Target="presProps.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4.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rgbClr val="C1272D"/>
            </a:solidFill>
          </c:spPr>
          <c:dPt>
            <c:idx val="0"/>
            <c:bubble3D val="0"/>
            <c:spPr>
              <a:solidFill>
                <a:srgbClr val="C1272D"/>
              </a:solidFill>
              <a:ln w="19050">
                <a:solidFill>
                  <a:srgbClr val="C1272D"/>
                </a:solidFill>
              </a:ln>
              <a:effectLst/>
            </c:spPr>
            <c:extLst>
              <c:ext xmlns:c16="http://schemas.microsoft.com/office/drawing/2014/chart" uri="{C3380CC4-5D6E-409C-BE32-E72D297353CC}">
                <c16:uniqueId val="{00000001-D3DE-419B-BA10-BBE18411F738}"/>
              </c:ext>
            </c:extLst>
          </c:dPt>
          <c:dPt>
            <c:idx val="1"/>
            <c:bubble3D val="0"/>
            <c:spPr>
              <a:solidFill>
                <a:srgbClr val="6F6F6E"/>
              </a:solidFill>
              <a:ln w="19050">
                <a:solidFill>
                  <a:srgbClr val="6F6F6E"/>
                </a:solidFill>
              </a:ln>
              <a:effectLst/>
            </c:spPr>
            <c:extLst>
              <c:ext xmlns:c16="http://schemas.microsoft.com/office/drawing/2014/chart" uri="{C3380CC4-5D6E-409C-BE32-E72D297353CC}">
                <c16:uniqueId val="{00000003-D3DE-419B-BA10-BBE18411F738}"/>
              </c:ext>
            </c:extLst>
          </c:dPt>
          <c:dPt>
            <c:idx val="2"/>
            <c:bubble3D val="0"/>
            <c:spPr>
              <a:solidFill>
                <a:schemeClr val="bg1"/>
              </a:solidFill>
              <a:ln w="19050">
                <a:solidFill>
                  <a:schemeClr val="lt1"/>
                </a:solidFill>
              </a:ln>
              <a:effectLst/>
            </c:spPr>
            <c:extLst>
              <c:ext xmlns:c16="http://schemas.microsoft.com/office/drawing/2014/chart" uri="{C3380CC4-5D6E-409C-BE32-E72D297353CC}">
                <c16:uniqueId val="{00000002-D3DE-419B-BA10-BBE18411F738}"/>
              </c:ext>
            </c:extLst>
          </c:dPt>
          <c:dPt>
            <c:idx val="3"/>
            <c:bubble3D val="0"/>
            <c:spPr>
              <a:solidFill>
                <a:srgbClr val="C1272D"/>
              </a:solidFill>
              <a:ln w="19050">
                <a:solidFill>
                  <a:schemeClr val="lt1"/>
                </a:solidFill>
              </a:ln>
              <a:effectLst/>
            </c:spPr>
            <c:extLst>
              <c:ext xmlns:c16="http://schemas.microsoft.com/office/drawing/2014/chart" uri="{C3380CC4-5D6E-409C-BE32-E72D297353CC}">
                <c16:uniqueId val="{00000007-1A88-1547-B8E1-B9C0168CE490}"/>
              </c:ext>
            </c:extLst>
          </c:dPt>
          <c:cat>
            <c:strRef>
              <c:f>Sheet1!$A$2:$A$5</c:f>
              <c:strCache>
                <c:ptCount val="3"/>
                <c:pt idx="0">
                  <c:v>1st Qtr</c:v>
                </c:pt>
                <c:pt idx="1">
                  <c:v>2nd Qtr</c:v>
                </c:pt>
                <c:pt idx="2">
                  <c:v>3rd Qtr</c:v>
                </c:pt>
              </c:strCache>
            </c:strRef>
          </c:cat>
          <c:val>
            <c:numRef>
              <c:f>Sheet1!$B$2:$B$5</c:f>
              <c:numCache>
                <c:formatCode>General</c:formatCode>
                <c:ptCount val="4"/>
                <c:pt idx="0">
                  <c:v>33</c:v>
                </c:pt>
                <c:pt idx="1">
                  <c:v>66</c:v>
                </c:pt>
                <c:pt idx="2">
                  <c:v>1</c:v>
                </c:pt>
              </c:numCache>
            </c:numRef>
          </c:val>
          <c:extLst>
            <c:ext xmlns:c16="http://schemas.microsoft.com/office/drawing/2014/chart" uri="{C3380CC4-5D6E-409C-BE32-E72D297353CC}">
              <c16:uniqueId val="{00000000-D3DE-419B-BA10-BBE18411F738}"/>
            </c:ext>
          </c:extLst>
        </c:ser>
        <c:dLbls>
          <c:showLegendKey val="0"/>
          <c:showVal val="0"/>
          <c:showCatName val="0"/>
          <c:showSerName val="0"/>
          <c:showPercent val="0"/>
          <c:showBubbleSize val="0"/>
          <c:showLeaderLines val="1"/>
        </c:dLbls>
        <c:firstSliceAng val="210"/>
        <c:holeSize val="6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pl-PL"/>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PL"/>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2223D8D-02E8-354F-AFD8-B567D62A039F}" type="datetimeFigureOut">
              <a:rPr lang="en-PL" smtClean="0"/>
              <a:t>09/07/2026</a:t>
            </a:fld>
            <a:endParaRPr lang="en-PL"/>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PL"/>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PL"/>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PL"/>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1E26BC5-550E-BA4D-986B-599221E7ED8A}" type="slidenum">
              <a:rPr lang="en-PL" smtClean="0"/>
              <a:t>‹#›</a:t>
            </a:fld>
            <a:endParaRPr lang="en-PL"/>
          </a:p>
        </p:txBody>
      </p:sp>
    </p:spTree>
    <p:extLst>
      <p:ext uri="{BB962C8B-B14F-4D97-AF65-F5344CB8AC3E}">
        <p14:creationId xmlns:p14="http://schemas.microsoft.com/office/powerpoint/2010/main" val="17603832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E06093-9DFF-CBF8-85DF-8626D37AE4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C93278-E0B9-D921-DAF2-6422480F73DC}"/>
              </a:ext>
            </a:extLst>
          </p:cNvPr>
          <p:cNvSpPr>
            <a:spLocks noGrp="1" noRot="1" noChangeAspect="1"/>
          </p:cNvSpPr>
          <p:nvPr>
            <p:ph type="sldImg"/>
          </p:nvPr>
        </p:nvSpPr>
        <p:spPr/>
        <p:txBody>
          <a:bodyPr/>
          <a:lstStyle/>
          <a:p>
            <a:endParaRPr lang="pl-PL"/>
          </a:p>
        </p:txBody>
      </p:sp>
      <p:sp>
        <p:nvSpPr>
          <p:cNvPr id="3" name="Notes Placeholder 2">
            <a:extLst>
              <a:ext uri="{FF2B5EF4-FFF2-40B4-BE49-F238E27FC236}">
                <a16:creationId xmlns:a16="http://schemas.microsoft.com/office/drawing/2014/main" id="{85977A40-5340-0E98-D4E1-7B0E52E2AFDE}"/>
              </a:ext>
            </a:extLst>
          </p:cNvPr>
          <p:cNvSpPr>
            <a:spLocks noGrp="1"/>
          </p:cNvSpPr>
          <p:nvPr>
            <p:ph type="body" idx="1"/>
          </p:nvPr>
        </p:nvSpPr>
        <p:spPr/>
        <p:txBody>
          <a:bodyPr/>
          <a:lstStyle/>
          <a:p>
            <a:r>
              <a:rPr lang="pl-PL" dirty="0"/>
              <a:t>Kiedyś rodzice zabraniali dzieciom chodzić w niebezpieczne miejsca, jak ciemne podwórka, wąskie uliczki, zarośnięte parki czy dzielnice z wysoką przestępczością. Dzisiaj takie miejsca nadal są, chociaż jest ich mniej i nie straszą już tak bardzo, jak dawniej. Czy w takim razie zagrożenia też zniknęły? Niestety nie. Dzisiaj ciemnym podwórkiem i uliczką, takim </a:t>
            </a:r>
            <a:r>
              <a:rPr lang="pl-PL" dirty="0" err="1"/>
              <a:t>Bronxem</a:t>
            </a:r>
            <a:r>
              <a:rPr lang="pl-PL" dirty="0"/>
              <a:t> naszych czasów, gdzie za załomem może czyhać niebezpieczeństwo, jest Internet. I chociaż tyle się o tym mówi, okazuje się, że rodzice zdecydowanie zbyt mało obawiają się o swoje dzieci w sieci, a na pewno mają zbyt małą świadomość, jakie zbiry tam na nie czekają. </a:t>
            </a:r>
          </a:p>
        </p:txBody>
      </p:sp>
      <p:sp>
        <p:nvSpPr>
          <p:cNvPr id="4" name="Slide Number Placeholder 3">
            <a:extLst>
              <a:ext uri="{FF2B5EF4-FFF2-40B4-BE49-F238E27FC236}">
                <a16:creationId xmlns:a16="http://schemas.microsoft.com/office/drawing/2014/main" id="{F59666DA-6759-0615-50D0-5FB5C476FF33}"/>
              </a:ext>
            </a:extLst>
          </p:cNvPr>
          <p:cNvSpPr>
            <a:spLocks noGrp="1"/>
          </p:cNvSpPr>
          <p:nvPr>
            <p:ph type="sldNum" sz="quarter" idx="5"/>
          </p:nvPr>
        </p:nvSpPr>
        <p:spPr/>
        <p:txBody>
          <a:bodyPr/>
          <a:lstStyle/>
          <a:p>
            <a:fld id="{E1E26BC5-550E-BA4D-986B-599221E7ED8A}" type="slidenum">
              <a:rPr lang="en-PL" smtClean="0"/>
              <a:t>1</a:t>
            </a:fld>
            <a:endParaRPr lang="en-PL"/>
          </a:p>
        </p:txBody>
      </p:sp>
    </p:spTree>
    <p:extLst>
      <p:ext uri="{BB962C8B-B14F-4D97-AF65-F5344CB8AC3E}">
        <p14:creationId xmlns:p14="http://schemas.microsoft.com/office/powerpoint/2010/main" val="36422250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pl-PL"/>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sz="1200" kern="1200" dirty="0">
                <a:solidFill>
                  <a:schemeClr val="tx1"/>
                </a:solidFill>
                <a:effectLst/>
                <a:latin typeface="+mn-lt"/>
                <a:ea typeface="+mn-ea"/>
                <a:cs typeface="+mn-cs"/>
              </a:rPr>
              <a:t>W prezentacji znajdziesz wiedzę w pigułce na temat różnych pułapek, które czekają na Twoje dziecko w przestrzeni Internetu, a czasami także poza nią. Największym zagrożeniem w sieci są </a:t>
            </a:r>
            <a:r>
              <a:rPr lang="pl-PL" sz="1200" b="1" kern="1200" dirty="0">
                <a:solidFill>
                  <a:schemeClr val="tx1"/>
                </a:solidFill>
                <a:effectLst/>
                <a:latin typeface="+mn-lt"/>
                <a:ea typeface="+mn-ea"/>
                <a:cs typeface="+mn-cs"/>
              </a:rPr>
              <a:t>pedofile</a:t>
            </a:r>
            <a:r>
              <a:rPr lang="pl-PL" sz="1200" kern="1200" dirty="0">
                <a:solidFill>
                  <a:schemeClr val="tx1"/>
                </a:solidFill>
                <a:effectLst/>
                <a:latin typeface="+mn-lt"/>
                <a:ea typeface="+mn-ea"/>
                <a:cs typeface="+mn-cs"/>
              </a:rPr>
              <a:t>, którzy polują na dzieci i młodzież na portalach społecznościowych, w komunikatorach i czatach. Stosują różne techniki manipulacji, których celem jest uwikłanie dziecka w relację i uwiedzenie w realnym świecie. </a:t>
            </a:r>
            <a:r>
              <a:rPr lang="pl-PL" sz="1200" b="1" kern="1200" dirty="0" err="1">
                <a:solidFill>
                  <a:schemeClr val="tx1"/>
                </a:solidFill>
                <a:effectLst/>
                <a:latin typeface="+mn-lt"/>
                <a:ea typeface="+mn-ea"/>
                <a:cs typeface="+mn-cs"/>
              </a:rPr>
              <a:t>Cyberchamy</a:t>
            </a:r>
            <a:r>
              <a:rPr lang="pl-PL" sz="1200" kern="1200" dirty="0">
                <a:solidFill>
                  <a:schemeClr val="tx1"/>
                </a:solidFill>
                <a:effectLst/>
                <a:latin typeface="+mn-lt"/>
                <a:ea typeface="+mn-ea"/>
                <a:cs typeface="+mn-cs"/>
              </a:rPr>
              <a:t> (z ang. </a:t>
            </a:r>
            <a:r>
              <a:rPr lang="pl-PL" sz="1200" kern="1200" dirty="0" err="1">
                <a:solidFill>
                  <a:schemeClr val="tx1"/>
                </a:solidFill>
                <a:effectLst/>
                <a:latin typeface="+mn-lt"/>
                <a:ea typeface="+mn-ea"/>
                <a:cs typeface="+mn-cs"/>
              </a:rPr>
              <a:t>cyberbullies</a:t>
            </a:r>
            <a:r>
              <a:rPr lang="pl-PL" sz="1200" kern="1200" dirty="0">
                <a:solidFill>
                  <a:schemeClr val="tx1"/>
                </a:solidFill>
                <a:effectLst/>
                <a:latin typeface="+mn-lt"/>
                <a:ea typeface="+mn-ea"/>
                <a:cs typeface="+mn-cs"/>
              </a:rPr>
              <a:t>) wydają się mniejszym zagrożeniem, ale okazuje się, że jest zupełnie odwrotnie, bo przemoc stosowana w Internecie pozostawia głębokie rany także w świecie realnym. W sieci czyhają również </a:t>
            </a:r>
            <a:r>
              <a:rPr lang="pl-PL" sz="1200" b="1" kern="1200" dirty="0" err="1">
                <a:solidFill>
                  <a:schemeClr val="tx1"/>
                </a:solidFill>
                <a:effectLst/>
                <a:latin typeface="+mn-lt"/>
                <a:ea typeface="+mn-ea"/>
                <a:cs typeface="+mn-cs"/>
              </a:rPr>
              <a:t>cyberzbóje</a:t>
            </a:r>
            <a:r>
              <a:rPr lang="pl-PL" sz="1200" kern="1200" dirty="0">
                <a:solidFill>
                  <a:schemeClr val="tx1"/>
                </a:solidFill>
                <a:effectLst/>
                <a:latin typeface="+mn-lt"/>
                <a:ea typeface="+mn-ea"/>
                <a:cs typeface="+mn-cs"/>
              </a:rPr>
              <a:t>, których głównym celem jest wykradanie danych przy wykorzystaniu różnych, mniej lub bardziej zaawansowanych, technik. Oprócz tego Internet otwiera dla dzieci i młodzieży ogromne możliwości dostępu do </a:t>
            </a:r>
            <a:r>
              <a:rPr lang="pl-PL" sz="1200" b="1" kern="1200" dirty="0">
                <a:solidFill>
                  <a:schemeClr val="tx1"/>
                </a:solidFill>
                <a:effectLst/>
                <a:latin typeface="+mn-lt"/>
                <a:ea typeface="+mn-ea"/>
                <a:cs typeface="+mn-cs"/>
              </a:rPr>
              <a:t>szkodliwych treści</a:t>
            </a:r>
            <a:r>
              <a:rPr lang="pl-PL" sz="1200" kern="1200" dirty="0">
                <a:solidFill>
                  <a:schemeClr val="tx1"/>
                </a:solidFill>
                <a:effectLst/>
                <a:latin typeface="+mn-lt"/>
                <a:ea typeface="+mn-ea"/>
                <a:cs typeface="+mn-cs"/>
              </a:rPr>
              <a:t>, takich jak pornografia czy brutalne nagrania, które, przyswajane w zbyt młodym wieku, mają ogromny wpływ na rozwój emocjonalny i budowanie umiejętności komunikacji międzyludzkiej. Dziecko całe dnie spędza wpatrzone w ekran </a:t>
            </a:r>
            <a:r>
              <a:rPr lang="pl-PL" sz="1200" kern="1200" dirty="0" err="1">
                <a:solidFill>
                  <a:schemeClr val="tx1"/>
                </a:solidFill>
                <a:effectLst/>
                <a:latin typeface="+mn-lt"/>
                <a:ea typeface="+mn-ea"/>
                <a:cs typeface="+mn-cs"/>
              </a:rPr>
              <a:t>smartfona</a:t>
            </a:r>
            <a:r>
              <a:rPr lang="pl-PL" sz="1200" kern="1200" dirty="0">
                <a:solidFill>
                  <a:schemeClr val="tx1"/>
                </a:solidFill>
                <a:effectLst/>
                <a:latin typeface="+mn-lt"/>
                <a:ea typeface="+mn-ea"/>
                <a:cs typeface="+mn-cs"/>
              </a:rPr>
              <a:t>? Być może to już </a:t>
            </a:r>
            <a:r>
              <a:rPr lang="pl-PL" sz="1200" b="1" kern="1200" dirty="0">
                <a:solidFill>
                  <a:schemeClr val="tx1"/>
                </a:solidFill>
                <a:effectLst/>
                <a:latin typeface="+mn-lt"/>
                <a:ea typeface="+mn-ea"/>
                <a:cs typeface="+mn-cs"/>
              </a:rPr>
              <a:t>uzależnienie od telefonu</a:t>
            </a:r>
            <a:r>
              <a:rPr lang="pl-PL" sz="1200" kern="1200" dirty="0">
                <a:solidFill>
                  <a:schemeClr val="tx1"/>
                </a:solidFill>
                <a:effectLst/>
                <a:latin typeface="+mn-lt"/>
                <a:ea typeface="+mn-ea"/>
                <a:cs typeface="+mn-cs"/>
              </a:rPr>
              <a:t>, które pochłania nie tylko czas, ale także ogromne ilości zasobów umysłowych dziecka i niszczy jego układ nerwowy. </a:t>
            </a:r>
            <a:r>
              <a:rPr lang="pl-PL" sz="1200" b="1" kern="1200" dirty="0">
                <a:solidFill>
                  <a:schemeClr val="tx1"/>
                </a:solidFill>
                <a:effectLst/>
                <a:latin typeface="+mn-lt"/>
                <a:ea typeface="+mn-ea"/>
                <a:cs typeface="+mn-cs"/>
              </a:rPr>
              <a:t>Sztuczna inteligencja</a:t>
            </a:r>
            <a:r>
              <a:rPr lang="pl-PL" sz="1200" kern="1200" dirty="0">
                <a:solidFill>
                  <a:schemeClr val="tx1"/>
                </a:solidFill>
                <a:effectLst/>
                <a:latin typeface="+mn-lt"/>
                <a:ea typeface="+mn-ea"/>
                <a:cs typeface="+mn-cs"/>
              </a:rPr>
              <a:t> to nowa, cudowna technologia, ale jak każda nowość – ciągnie za sobą szereg </a:t>
            </a:r>
            <a:r>
              <a:rPr lang="pl-PL" sz="1200" kern="1200" dirty="0" err="1">
                <a:solidFill>
                  <a:schemeClr val="tx1"/>
                </a:solidFill>
                <a:effectLst/>
                <a:latin typeface="+mn-lt"/>
                <a:ea typeface="+mn-ea"/>
                <a:cs typeface="+mn-cs"/>
              </a:rPr>
              <a:t>ryzyk</a:t>
            </a:r>
            <a:r>
              <a:rPr lang="pl-PL" sz="1200" kern="1200" dirty="0">
                <a:solidFill>
                  <a:schemeClr val="tx1"/>
                </a:solidFill>
                <a:effectLst/>
                <a:latin typeface="+mn-lt"/>
                <a:ea typeface="+mn-ea"/>
                <a:cs typeface="+mn-cs"/>
              </a:rPr>
              <a:t>, zwłaszcza dla młodych ludzi. </a:t>
            </a:r>
            <a:r>
              <a:rPr lang="pl-PL" sz="1200" b="1" kern="1200" dirty="0">
                <a:solidFill>
                  <a:schemeClr val="tx1"/>
                </a:solidFill>
                <a:effectLst/>
                <a:latin typeface="+mn-lt"/>
                <a:ea typeface="+mn-ea"/>
                <a:cs typeface="+mn-cs"/>
              </a:rPr>
              <a:t>Czy można z tym walczyć?</a:t>
            </a:r>
            <a:r>
              <a:rPr lang="pl-PL" sz="1200" kern="1200" dirty="0">
                <a:solidFill>
                  <a:schemeClr val="tx1"/>
                </a:solidFill>
                <a:effectLst/>
                <a:latin typeface="+mn-lt"/>
                <a:ea typeface="+mn-ea"/>
                <a:cs typeface="+mn-cs"/>
              </a:rPr>
              <a:t> Można, są na to metody. </a:t>
            </a:r>
          </a:p>
        </p:txBody>
      </p:sp>
      <p:sp>
        <p:nvSpPr>
          <p:cNvPr id="4" name="Slide Number Placeholder 3"/>
          <p:cNvSpPr>
            <a:spLocks noGrp="1"/>
          </p:cNvSpPr>
          <p:nvPr>
            <p:ph type="sldNum" sz="quarter" idx="5"/>
          </p:nvPr>
        </p:nvSpPr>
        <p:spPr/>
        <p:txBody>
          <a:bodyPr/>
          <a:lstStyle/>
          <a:p>
            <a:fld id="{E1E26BC5-550E-BA4D-986B-599221E7ED8A}" type="slidenum">
              <a:rPr lang="en-PL" smtClean="0"/>
              <a:t>2</a:t>
            </a:fld>
            <a:endParaRPr lang="en-PL"/>
          </a:p>
        </p:txBody>
      </p:sp>
    </p:spTree>
    <p:extLst>
      <p:ext uri="{BB962C8B-B14F-4D97-AF65-F5344CB8AC3E}">
        <p14:creationId xmlns:p14="http://schemas.microsoft.com/office/powerpoint/2010/main" val="32911036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pl-PL"/>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sz="1200" kern="1200" dirty="0">
                <a:solidFill>
                  <a:schemeClr val="tx1"/>
                </a:solidFill>
                <a:effectLst/>
                <a:latin typeface="+mn-lt"/>
                <a:ea typeface="+mn-ea"/>
                <a:cs typeface="+mn-cs"/>
              </a:rPr>
              <a:t>70% dzieci i młodzieży spędza swój czas online na rozmowach w różnych komunikatorach. WhatsApp, Messenger, prywatne wiadomości na Instagramie, </a:t>
            </a:r>
            <a:r>
              <a:rPr lang="pl-PL" sz="1200" kern="1200" dirty="0" err="1">
                <a:solidFill>
                  <a:schemeClr val="tx1"/>
                </a:solidFill>
                <a:effectLst/>
                <a:latin typeface="+mn-lt"/>
                <a:ea typeface="+mn-ea"/>
                <a:cs typeface="+mn-cs"/>
              </a:rPr>
              <a:t>TikToku</a:t>
            </a:r>
            <a:r>
              <a:rPr lang="pl-PL" sz="1200" kern="1200" dirty="0">
                <a:solidFill>
                  <a:schemeClr val="tx1"/>
                </a:solidFill>
                <a:effectLst/>
                <a:latin typeface="+mn-lt"/>
                <a:ea typeface="+mn-ea"/>
                <a:cs typeface="+mn-cs"/>
              </a:rPr>
              <a:t>, Snapchacie, czaty na </a:t>
            </a:r>
            <a:r>
              <a:rPr lang="pl-PL" sz="1200" kern="1200" dirty="0" err="1">
                <a:solidFill>
                  <a:schemeClr val="tx1"/>
                </a:solidFill>
                <a:effectLst/>
                <a:latin typeface="+mn-lt"/>
                <a:ea typeface="+mn-ea"/>
                <a:cs typeface="+mn-cs"/>
              </a:rPr>
              <a:t>Discordzie</a:t>
            </a:r>
            <a:r>
              <a:rPr lang="pl-PL" sz="1200" kern="1200" dirty="0">
                <a:solidFill>
                  <a:schemeClr val="tx1"/>
                </a:solidFill>
                <a:effectLst/>
                <a:latin typeface="+mn-lt"/>
                <a:ea typeface="+mn-ea"/>
                <a:cs typeface="+mn-cs"/>
              </a:rPr>
              <a:t>, </a:t>
            </a:r>
            <a:r>
              <a:rPr lang="pl-PL" sz="1200" kern="1200" dirty="0" err="1">
                <a:solidFill>
                  <a:schemeClr val="tx1"/>
                </a:solidFill>
                <a:effectLst/>
                <a:latin typeface="+mn-lt"/>
                <a:ea typeface="+mn-ea"/>
                <a:cs typeface="+mn-cs"/>
              </a:rPr>
              <a:t>Signalu</a:t>
            </a:r>
            <a:r>
              <a:rPr lang="pl-PL" sz="1200" kern="1200" dirty="0">
                <a:solidFill>
                  <a:schemeClr val="tx1"/>
                </a:solidFill>
                <a:effectLst/>
                <a:latin typeface="+mn-lt"/>
                <a:ea typeface="+mn-ea"/>
                <a:cs typeface="+mn-cs"/>
              </a:rPr>
              <a:t> i w wielu innych kanałach komunikacji. Zdecydowana większość z nich pozwala na to, aby obce osoby mogły również napisać wiadomość albo zaprosić do kontaktu Wasze dziecko. Także nieznajomi dorośli albo ktoś podszywający się pod rówieśnika. </a:t>
            </a:r>
            <a:r>
              <a:rPr lang="pl-PL" sz="1200" b="1" kern="1200" dirty="0">
                <a:solidFill>
                  <a:schemeClr val="tx1"/>
                </a:solidFill>
                <a:effectLst/>
                <a:latin typeface="+mn-lt"/>
                <a:ea typeface="+mn-ea"/>
                <a:cs typeface="+mn-cs"/>
              </a:rPr>
              <a:t>Czy wiecie z kim kontaktuje się Wasze dziecko?</a:t>
            </a:r>
          </a:p>
          <a:p>
            <a:pPr marL="0" marR="0" lvl="0" indent="0" algn="l" defTabSz="914400" rtl="0" eaLnBrk="1" fontAlgn="auto" latinLnBrk="0" hangingPunct="1">
              <a:lnSpc>
                <a:spcPct val="100000"/>
              </a:lnSpc>
              <a:spcBef>
                <a:spcPts val="0"/>
              </a:spcBef>
              <a:spcAft>
                <a:spcPts val="0"/>
              </a:spcAft>
              <a:buClrTx/>
              <a:buSzTx/>
              <a:buFontTx/>
              <a:buNone/>
              <a:tabLst/>
              <a:defRPr/>
            </a:pPr>
            <a:endParaRPr lang="pl-PL" sz="1200" b="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l-PL" sz="1200" b="0" kern="1200" dirty="0">
                <a:solidFill>
                  <a:schemeClr val="tx1"/>
                </a:solidFill>
                <a:effectLst/>
                <a:latin typeface="+mn-lt"/>
                <a:ea typeface="+mn-ea"/>
                <a:cs typeface="+mn-cs"/>
              </a:rPr>
              <a:t>Źródła: </a:t>
            </a:r>
            <a:r>
              <a:rPr lang="pl-PL" sz="1200" kern="1200" dirty="0">
                <a:solidFill>
                  <a:schemeClr val="tx1"/>
                </a:solidFill>
                <a:effectLst/>
                <a:latin typeface="+mn-lt"/>
                <a:ea typeface="+mn-ea"/>
                <a:cs typeface="+mn-cs"/>
              </a:rPr>
              <a:t>https://www.internetmatters.org/pulse/#time-online</a:t>
            </a:r>
            <a:endParaRPr lang="pl-PL" sz="1200" b="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E1E26BC5-550E-BA4D-986B-599221E7ED8A}" type="slidenum">
              <a:rPr lang="en-PL" smtClean="0"/>
              <a:t>3</a:t>
            </a:fld>
            <a:endParaRPr lang="en-PL"/>
          </a:p>
        </p:txBody>
      </p:sp>
    </p:spTree>
    <p:extLst>
      <p:ext uri="{BB962C8B-B14F-4D97-AF65-F5344CB8AC3E}">
        <p14:creationId xmlns:p14="http://schemas.microsoft.com/office/powerpoint/2010/main" val="2113399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pl-PL"/>
          </a:p>
        </p:txBody>
      </p:sp>
      <p:sp>
        <p:nvSpPr>
          <p:cNvPr id="3" name="Notes Placeholder 2"/>
          <p:cNvSpPr>
            <a:spLocks noGrp="1"/>
          </p:cNvSpPr>
          <p:nvPr>
            <p:ph type="body" idx="1"/>
          </p:nvPr>
        </p:nvSpPr>
        <p:spPr/>
        <p:txBody>
          <a:bodyPr/>
          <a:lstStyle/>
          <a:p>
            <a:endParaRPr lang="pl-PL" dirty="0"/>
          </a:p>
        </p:txBody>
      </p:sp>
      <p:sp>
        <p:nvSpPr>
          <p:cNvPr id="4" name="Slide Number Placeholder 3"/>
          <p:cNvSpPr>
            <a:spLocks noGrp="1"/>
          </p:cNvSpPr>
          <p:nvPr>
            <p:ph type="sldNum" sz="quarter" idx="5"/>
          </p:nvPr>
        </p:nvSpPr>
        <p:spPr/>
        <p:txBody>
          <a:bodyPr/>
          <a:lstStyle/>
          <a:p>
            <a:fld id="{E1E26BC5-550E-BA4D-986B-599221E7ED8A}" type="slidenum">
              <a:rPr lang="en-PL" smtClean="0"/>
              <a:t>4</a:t>
            </a:fld>
            <a:endParaRPr lang="en-PL"/>
          </a:p>
        </p:txBody>
      </p:sp>
    </p:spTree>
    <p:extLst>
      <p:ext uri="{BB962C8B-B14F-4D97-AF65-F5344CB8AC3E}">
        <p14:creationId xmlns:p14="http://schemas.microsoft.com/office/powerpoint/2010/main" val="26655885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pl-PL"/>
          </a:p>
        </p:txBody>
      </p:sp>
      <p:sp>
        <p:nvSpPr>
          <p:cNvPr id="3" name="Notes Placeholder 2"/>
          <p:cNvSpPr>
            <a:spLocks noGrp="1"/>
          </p:cNvSpPr>
          <p:nvPr>
            <p:ph type="body" idx="1"/>
          </p:nvPr>
        </p:nvSpPr>
        <p:spPr/>
        <p:txBody>
          <a:bodyPr/>
          <a:lstStyle/>
          <a:p>
            <a:r>
              <a:rPr lang="pl-PL" sz="1200" kern="1200" dirty="0">
                <a:solidFill>
                  <a:schemeClr val="tx1"/>
                </a:solidFill>
                <a:effectLst/>
                <a:latin typeface="+mn-lt"/>
                <a:ea typeface="+mn-ea"/>
                <a:cs typeface="+mn-cs"/>
              </a:rPr>
              <a:t>Według danych statystycznych policji w </a:t>
            </a:r>
            <a:r>
              <a:rPr lang="pl-PL" sz="1200" b="1" kern="1200" dirty="0">
                <a:solidFill>
                  <a:schemeClr val="tx1"/>
                </a:solidFill>
                <a:effectLst/>
                <a:latin typeface="+mn-lt"/>
                <a:ea typeface="+mn-ea"/>
                <a:cs typeface="+mn-cs"/>
              </a:rPr>
              <a:t>Polsce prowadzonych jest rocznie ponad 2000 postępowań z art. 191-203 Kodeksu karnego, które określają przestępstwa seksualne z wykorzystaniem małoletnich</a:t>
            </a:r>
            <a:r>
              <a:rPr lang="pl-PL" sz="1200" kern="1200" dirty="0">
                <a:solidFill>
                  <a:schemeClr val="tx1"/>
                </a:solidFill>
                <a:effectLst/>
                <a:latin typeface="+mn-lt"/>
                <a:ea typeface="+mn-ea"/>
                <a:cs typeface="+mn-cs"/>
              </a:rPr>
              <a:t>. Nie są to na pewno wszystkie istniejące przypadki, bo wiele młodocianych ofiar nigdzie nie zgłasza przestępstwa ze względu na ogromną traumę, poczucie wstydu i brak wsparcia. Tym bardziej, że pedofil wykorzystuje techniki manipulacyjne i socjotechniczne, których celem jest przeniesienie ciężaru winy i odpowiedzialności właśnie na ofiarę. </a:t>
            </a:r>
          </a:p>
          <a:p>
            <a:r>
              <a:rPr lang="pl-PL" sz="1200" kern="1200" dirty="0">
                <a:solidFill>
                  <a:schemeClr val="tx1"/>
                </a:solidFill>
                <a:effectLst/>
                <a:latin typeface="+mn-lt"/>
                <a:ea typeface="+mn-ea"/>
                <a:cs typeface="+mn-cs"/>
              </a:rPr>
              <a:t>Według badań prawie 20% dzieci poniżej 16. roku życia otrzymuje wiadomości o charakterze seksualnym od dorosłych, których nie znają w realnym świecie.</a:t>
            </a:r>
          </a:p>
          <a:p>
            <a:endParaRPr lang="pl-PL" sz="1200" kern="1200" dirty="0">
              <a:solidFill>
                <a:schemeClr val="tx1"/>
              </a:solidFill>
              <a:effectLst/>
              <a:latin typeface="+mn-lt"/>
              <a:ea typeface="+mn-ea"/>
              <a:cs typeface="+mn-cs"/>
            </a:endParaRPr>
          </a:p>
          <a:p>
            <a:r>
              <a:rPr lang="pl-PL" sz="1200" kern="1200" dirty="0">
                <a:solidFill>
                  <a:schemeClr val="tx1"/>
                </a:solidFill>
                <a:effectLst/>
                <a:latin typeface="+mn-lt"/>
                <a:ea typeface="+mn-ea"/>
                <a:cs typeface="+mn-cs"/>
              </a:rPr>
              <a:t>Źródła: </a:t>
            </a:r>
          </a:p>
          <a:p>
            <a:r>
              <a:rPr lang="pl-PL" sz="1200" kern="1200" dirty="0">
                <a:solidFill>
                  <a:schemeClr val="tx1"/>
                </a:solidFill>
                <a:effectLst/>
                <a:latin typeface="+mn-lt"/>
                <a:ea typeface="+mn-ea"/>
                <a:cs typeface="+mn-cs"/>
              </a:rPr>
              <a:t>https://www.nask.pl/media/2024/10/Thinkstat_RAPORT_nastolatki-3_0_ONLINE-2.pdf</a:t>
            </a:r>
            <a:endParaRPr lang="pl-PL" dirty="0"/>
          </a:p>
        </p:txBody>
      </p:sp>
      <p:sp>
        <p:nvSpPr>
          <p:cNvPr id="4" name="Slide Number Placeholder 3"/>
          <p:cNvSpPr>
            <a:spLocks noGrp="1"/>
          </p:cNvSpPr>
          <p:nvPr>
            <p:ph type="sldNum" sz="quarter" idx="5"/>
          </p:nvPr>
        </p:nvSpPr>
        <p:spPr/>
        <p:txBody>
          <a:bodyPr/>
          <a:lstStyle/>
          <a:p>
            <a:fld id="{E1E26BC5-550E-BA4D-986B-599221E7ED8A}" type="slidenum">
              <a:rPr lang="en-PL" smtClean="0"/>
              <a:t>5</a:t>
            </a:fld>
            <a:endParaRPr lang="en-PL"/>
          </a:p>
        </p:txBody>
      </p:sp>
    </p:spTree>
    <p:extLst>
      <p:ext uri="{BB962C8B-B14F-4D97-AF65-F5344CB8AC3E}">
        <p14:creationId xmlns:p14="http://schemas.microsoft.com/office/powerpoint/2010/main" val="7429550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pl-PL"/>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sz="1200" kern="1200" dirty="0">
                <a:solidFill>
                  <a:schemeClr val="tx1"/>
                </a:solidFill>
                <a:effectLst/>
                <a:latin typeface="+mn-lt"/>
                <a:ea typeface="+mn-ea"/>
                <a:cs typeface="+mn-cs"/>
              </a:rPr>
              <a:t>Czy kontakt online z nieznaną osobą dorosłą może wyjść poza granice sieci? Raport z ogólnopolskiego badania uczniów i rodziców przeprowadzonego przez NASK, pokazuje, że </a:t>
            </a:r>
            <a:r>
              <a:rPr lang="pl-PL" sz="1200" b="1" kern="1200" dirty="0">
                <a:solidFill>
                  <a:schemeClr val="tx1"/>
                </a:solidFill>
                <a:effectLst/>
                <a:latin typeface="+mn-lt"/>
                <a:ea typeface="+mn-ea"/>
                <a:cs typeface="+mn-cs"/>
              </a:rPr>
              <a:t>11% z dzieci i młodzieży, które nawiązują kontakt online z osobą dorosłą, decyduje się na spotkanie z tą osobą offline</a:t>
            </a:r>
            <a:r>
              <a:rPr lang="pl-PL" sz="1200" kern="1200" dirty="0">
                <a:solidFill>
                  <a:schemeClr val="tx1"/>
                </a:solidFill>
                <a:effectLst/>
                <a:latin typeface="+mn-lt"/>
                <a:ea typeface="+mn-ea"/>
                <a:cs typeface="+mn-cs"/>
              </a:rPr>
              <a:t>. Co gorsza, rodzice dzieci nie mają świadomości na ten temat – tylko 1% z ankietowanych dorosłych dopuszcza możliwość (lub posiada taką wiedzę), że dziecko wzięło udział w takim spotkaniu. Bez tej świadomości rodzice mogą być bezradni wobec konsekwencji takiego spotkania. A sam młodociany uczestnik nie ma też okazji spojrzeć na ten problem z perspektywy dorosłej osoby i podjąć zawczasu jakichkolwiek środków zaradczych mających zagwarantować mu bezpieczeństwo.</a:t>
            </a:r>
          </a:p>
          <a:p>
            <a:pPr marL="0" marR="0" lvl="0" indent="0" algn="l" defTabSz="914400" rtl="0" eaLnBrk="1" fontAlgn="auto" latinLnBrk="0" hangingPunct="1">
              <a:lnSpc>
                <a:spcPct val="100000"/>
              </a:lnSpc>
              <a:spcBef>
                <a:spcPts val="0"/>
              </a:spcBef>
              <a:spcAft>
                <a:spcPts val="0"/>
              </a:spcAft>
              <a:buClrTx/>
              <a:buSzTx/>
              <a:buFontTx/>
              <a:buNone/>
              <a:tabLst/>
              <a:defRPr/>
            </a:pPr>
            <a:endParaRPr lang="pl-PL"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l-PL" sz="1200" kern="1200" dirty="0">
                <a:solidFill>
                  <a:schemeClr val="tx1"/>
                </a:solidFill>
                <a:effectLst/>
                <a:latin typeface="+mn-lt"/>
                <a:ea typeface="+mn-ea"/>
                <a:cs typeface="+mn-cs"/>
              </a:rPr>
              <a:t>Źródła:</a:t>
            </a:r>
          </a:p>
          <a:p>
            <a:pPr marL="0" marR="0" lvl="0" indent="0" algn="l" defTabSz="914400" rtl="0" eaLnBrk="1" fontAlgn="auto" latinLnBrk="0" hangingPunct="1">
              <a:lnSpc>
                <a:spcPct val="100000"/>
              </a:lnSpc>
              <a:spcBef>
                <a:spcPts val="0"/>
              </a:spcBef>
              <a:spcAft>
                <a:spcPts val="0"/>
              </a:spcAft>
              <a:buClrTx/>
              <a:buSzTx/>
              <a:buFontTx/>
              <a:buNone/>
              <a:tabLst/>
              <a:defRPr/>
            </a:pPr>
            <a:r>
              <a:rPr lang="pl-PL" sz="1200" kern="1200" dirty="0">
                <a:solidFill>
                  <a:schemeClr val="tx1"/>
                </a:solidFill>
                <a:effectLst/>
                <a:latin typeface="+mn-lt"/>
                <a:ea typeface="+mn-ea"/>
                <a:cs typeface="+mn-cs"/>
              </a:rPr>
              <a:t>https://www.nask.pl/media/2025/09/Nastolatki_RAPORT-2.pdf</a:t>
            </a:r>
          </a:p>
        </p:txBody>
      </p:sp>
      <p:sp>
        <p:nvSpPr>
          <p:cNvPr id="4" name="Slide Number Placeholder 3"/>
          <p:cNvSpPr>
            <a:spLocks noGrp="1"/>
          </p:cNvSpPr>
          <p:nvPr>
            <p:ph type="sldNum" sz="quarter" idx="5"/>
          </p:nvPr>
        </p:nvSpPr>
        <p:spPr/>
        <p:txBody>
          <a:bodyPr/>
          <a:lstStyle/>
          <a:p>
            <a:fld id="{E1E26BC5-550E-BA4D-986B-599221E7ED8A}" type="slidenum">
              <a:rPr lang="en-PL" smtClean="0"/>
              <a:t>6</a:t>
            </a:fld>
            <a:endParaRPr lang="en-PL"/>
          </a:p>
        </p:txBody>
      </p:sp>
    </p:spTree>
    <p:extLst>
      <p:ext uri="{BB962C8B-B14F-4D97-AF65-F5344CB8AC3E}">
        <p14:creationId xmlns:p14="http://schemas.microsoft.com/office/powerpoint/2010/main" val="1252792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pl-PL"/>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sz="1200" kern="1200" dirty="0">
                <a:solidFill>
                  <a:schemeClr val="tx1"/>
                </a:solidFill>
                <a:effectLst/>
                <a:latin typeface="+mn-lt"/>
                <a:ea typeface="+mn-ea"/>
                <a:cs typeface="+mn-cs"/>
              </a:rPr>
              <a:t>W sieci pedofil może próbować nawiązywać kontakty jako rówieśnik dziecka – wykorzystywać do tego przejęte lub fałszywe konta na portalach społecznościowych, używać komunikatorów, komentować aktywność dziecka w serwisach lub grach online. Ale taka osoba wcale nie musi działać pod przykrywką – może wykorzystywać do własnych celów swoją popularność w Internecie jako streamer, youtuber czy inny </a:t>
            </a:r>
            <a:r>
              <a:rPr lang="pl-PL" sz="1200" kern="1200" dirty="0" err="1">
                <a:solidFill>
                  <a:schemeClr val="tx1"/>
                </a:solidFill>
                <a:effectLst/>
                <a:latin typeface="+mn-lt"/>
                <a:ea typeface="+mn-ea"/>
                <a:cs typeface="+mn-cs"/>
              </a:rPr>
              <a:t>influencer</a:t>
            </a:r>
            <a:r>
              <a:rPr lang="pl-PL" sz="1200" kern="1200" dirty="0">
                <a:solidFill>
                  <a:schemeClr val="tx1"/>
                </a:solidFill>
                <a:effectLst/>
                <a:latin typeface="+mn-lt"/>
                <a:ea typeface="+mn-ea"/>
                <a:cs typeface="+mn-cs"/>
              </a:rPr>
              <a:t>, czyli ktoś, kto tworzy wokół siebie społeczność młodych ludzi i cieszy się wśród nich autorytetem. Ułatwia to komunikowanie się poprzez prywatne wiadomości (dziecko czuje się wyróżnione, docenione), komentowanie aktywności, a nawet spotkanie w realnym świecie. Według raportu NASK aż 30% młodzieży poniżej 16 roku życia otrzymało anonimowe wiadomości z żądaniem przesłania lub propozycją otrzymania nagiego zdjęcia. 20% żądań i propozycji wyszło od nieznanych osób dorosłych, a 5% od osób dorosłych znanych dzieciom.</a:t>
            </a:r>
          </a:p>
          <a:p>
            <a:endParaRPr lang="pl-PL" dirty="0"/>
          </a:p>
          <a:p>
            <a:r>
              <a:rPr lang="pl-PL" dirty="0"/>
              <a:t>Źródła:</a:t>
            </a:r>
          </a:p>
          <a:p>
            <a:r>
              <a:rPr lang="pl-PL" dirty="0"/>
              <a:t>https://www.nask.pl/media/2024/11/Nastolatki-wobec-pornografii-cyfrowej.pdf</a:t>
            </a:r>
          </a:p>
        </p:txBody>
      </p:sp>
      <p:sp>
        <p:nvSpPr>
          <p:cNvPr id="4" name="Slide Number Placeholder 3"/>
          <p:cNvSpPr>
            <a:spLocks noGrp="1"/>
          </p:cNvSpPr>
          <p:nvPr>
            <p:ph type="sldNum" sz="quarter" idx="5"/>
          </p:nvPr>
        </p:nvSpPr>
        <p:spPr/>
        <p:txBody>
          <a:bodyPr/>
          <a:lstStyle/>
          <a:p>
            <a:fld id="{E1E26BC5-550E-BA4D-986B-599221E7ED8A}" type="slidenum">
              <a:rPr lang="en-PL" smtClean="0"/>
              <a:t>7</a:t>
            </a:fld>
            <a:endParaRPr lang="en-PL"/>
          </a:p>
        </p:txBody>
      </p:sp>
    </p:spTree>
    <p:extLst>
      <p:ext uri="{BB962C8B-B14F-4D97-AF65-F5344CB8AC3E}">
        <p14:creationId xmlns:p14="http://schemas.microsoft.com/office/powerpoint/2010/main" val="34637195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pl-PL"/>
          </a:p>
        </p:txBody>
      </p:sp>
      <p:sp>
        <p:nvSpPr>
          <p:cNvPr id="3" name="Notes Placeholder 2"/>
          <p:cNvSpPr>
            <a:spLocks noGrp="1"/>
          </p:cNvSpPr>
          <p:nvPr>
            <p:ph type="body" idx="1"/>
          </p:nvPr>
        </p:nvSpPr>
        <p:spPr/>
        <p:txBody>
          <a:bodyPr/>
          <a:lstStyle/>
          <a:p>
            <a:r>
              <a:rPr lang="pl-PL" sz="1200" kern="1200" dirty="0">
                <a:solidFill>
                  <a:schemeClr val="tx1"/>
                </a:solidFill>
                <a:effectLst/>
                <a:latin typeface="+mn-lt"/>
                <a:ea typeface="+mn-ea"/>
                <a:cs typeface="+mn-cs"/>
              </a:rPr>
              <a:t>W wyobraźni społeczeństwa pedofil to podejrzany gość, który przesiaduje i kręci się w pobliżu szkół, przedszkoli i placów zabaw, upatrując swojej ofiary, i o którym od razu wiadomo, że coś jest z nim „nie tak”. W takim razie jakim cudem dochodzi do wieloletniego wykorzystywania dzieci przez osoby dorosłe, którego nikt nie dostrzega? Niestety, przestępcy często niczym nie wyróżniają się z tłumu i mogą być każdym, kogo mijamy na ulicy (lub w Internecie). Są przeciętnie wykształceni, w różnym wieku (ponad 90% ma więcej niż 21 lat), różnego wzrostu i postury, wykonują przeróżne zawody (ponad 63% jest zatrudnionych), jedni mają własne dzieci (56%), a inni nie. Najczęściej są to mężczyźni (99%). Nie można natomiast jasno powiązać pedofilii ze środowiskami tzw. patologicznymi. </a:t>
            </a:r>
          </a:p>
          <a:p>
            <a:endParaRPr lang="pl-PL" sz="1200" kern="1200" dirty="0">
              <a:solidFill>
                <a:schemeClr val="tx1"/>
              </a:solidFill>
              <a:effectLst/>
              <a:latin typeface="+mn-lt"/>
              <a:ea typeface="+mn-ea"/>
              <a:cs typeface="+mn-cs"/>
            </a:endParaRPr>
          </a:p>
          <a:p>
            <a:r>
              <a:rPr lang="pl-PL" sz="1200" kern="1200" dirty="0">
                <a:solidFill>
                  <a:schemeClr val="tx1"/>
                </a:solidFill>
                <a:effectLst/>
                <a:latin typeface="+mn-lt"/>
                <a:ea typeface="+mn-ea"/>
                <a:cs typeface="+mn-cs"/>
              </a:rPr>
              <a:t>Źródła:</a:t>
            </a:r>
          </a:p>
          <a:p>
            <a:r>
              <a:rPr lang="pl-PL" dirty="0"/>
              <a:t>https://www.psychiatriapolska.pl/Children-sexual-abuse-in-Poland-study-of-257-sexual-offenders-against-minors,58095,0,1.html</a:t>
            </a:r>
          </a:p>
        </p:txBody>
      </p:sp>
      <p:sp>
        <p:nvSpPr>
          <p:cNvPr id="4" name="Slide Number Placeholder 3"/>
          <p:cNvSpPr>
            <a:spLocks noGrp="1"/>
          </p:cNvSpPr>
          <p:nvPr>
            <p:ph type="sldNum" sz="quarter" idx="5"/>
          </p:nvPr>
        </p:nvSpPr>
        <p:spPr/>
        <p:txBody>
          <a:bodyPr/>
          <a:lstStyle/>
          <a:p>
            <a:fld id="{E1E26BC5-550E-BA4D-986B-599221E7ED8A}" type="slidenum">
              <a:rPr lang="en-PL" smtClean="0"/>
              <a:t>8</a:t>
            </a:fld>
            <a:endParaRPr lang="en-PL"/>
          </a:p>
        </p:txBody>
      </p:sp>
    </p:spTree>
    <p:extLst>
      <p:ext uri="{BB962C8B-B14F-4D97-AF65-F5344CB8AC3E}">
        <p14:creationId xmlns:p14="http://schemas.microsoft.com/office/powerpoint/2010/main" val="11072459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pl-PL"/>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sz="1200" kern="1200" dirty="0">
                <a:solidFill>
                  <a:schemeClr val="tx1"/>
                </a:solidFill>
                <a:effectLst/>
                <a:latin typeface="+mn-lt"/>
                <a:ea typeface="+mn-ea"/>
                <a:cs typeface="+mn-cs"/>
              </a:rPr>
              <a:t>Kontaktując się pod przykrywką, pedofile usiłują nawiązać z dzieckiem pozornie niewinną relację o charakterze przyjacielskim. Gdy już zdobędą jego zaufanie, wtedy nawet zdemaskowanie swojego wieku i „tożsamości” są w stanie uzasadnić tak, aby dziecko nadal pozostało zmanipulowane i uwikłane w kontakt. Czasami jednak do tego nie dochodzi, ponieważ pedofile wykorzystują w kontakcie z dzieckiem materiały pozyskane od innych swoich ofiar – chcąc nakłonić dziecko do wysłania swoich zdjęć lub nagrań, pokazują materiały od innego dziecka jako swoje własne, aby je zachęcić do tego typu działania. </a:t>
            </a:r>
          </a:p>
          <a:p>
            <a:endParaRPr lang="pl-PL" dirty="0"/>
          </a:p>
          <a:p>
            <a:r>
              <a:rPr lang="pl-PL" dirty="0"/>
              <a:t>Źródła:</a:t>
            </a:r>
          </a:p>
          <a:p>
            <a:r>
              <a:rPr lang="pl-PL" dirty="0"/>
              <a:t>https://fdds.pl/dzieckowsieci.html</a:t>
            </a:r>
          </a:p>
        </p:txBody>
      </p:sp>
      <p:sp>
        <p:nvSpPr>
          <p:cNvPr id="4" name="Slide Number Placeholder 3"/>
          <p:cNvSpPr>
            <a:spLocks noGrp="1"/>
          </p:cNvSpPr>
          <p:nvPr>
            <p:ph type="sldNum" sz="quarter" idx="5"/>
          </p:nvPr>
        </p:nvSpPr>
        <p:spPr/>
        <p:txBody>
          <a:bodyPr/>
          <a:lstStyle/>
          <a:p>
            <a:fld id="{E1E26BC5-550E-BA4D-986B-599221E7ED8A}" type="slidenum">
              <a:rPr lang="en-PL" smtClean="0"/>
              <a:t>9</a:t>
            </a:fld>
            <a:endParaRPr lang="en-PL"/>
          </a:p>
        </p:txBody>
      </p:sp>
    </p:spTree>
    <p:extLst>
      <p:ext uri="{BB962C8B-B14F-4D97-AF65-F5344CB8AC3E}">
        <p14:creationId xmlns:p14="http://schemas.microsoft.com/office/powerpoint/2010/main" val="25211681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pl-PL"/>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sz="1200" kern="1200" dirty="0">
                <a:solidFill>
                  <a:schemeClr val="tx1"/>
                </a:solidFill>
                <a:effectLst/>
                <a:latin typeface="+mn-lt"/>
                <a:ea typeface="+mn-ea"/>
                <a:cs typeface="+mn-cs"/>
              </a:rPr>
              <a:t>Pedofil może również wejść w relację z osobą małoletnią jako osoba dorosła. Wykorzystuje do tego tzw. </a:t>
            </a:r>
            <a:r>
              <a:rPr lang="pl-PL" sz="1200" b="1" kern="1200" dirty="0">
                <a:solidFill>
                  <a:schemeClr val="tx1"/>
                </a:solidFill>
                <a:effectLst/>
                <a:latin typeface="+mn-lt"/>
                <a:ea typeface="+mn-ea"/>
                <a:cs typeface="+mn-cs"/>
              </a:rPr>
              <a:t>grooming</a:t>
            </a:r>
            <a:r>
              <a:rPr lang="pl-PL" sz="1200" kern="1200" dirty="0">
                <a:solidFill>
                  <a:schemeClr val="tx1"/>
                </a:solidFill>
                <a:effectLst/>
                <a:latin typeface="+mn-lt"/>
                <a:ea typeface="+mn-ea"/>
                <a:cs typeface="+mn-cs"/>
              </a:rPr>
              <a:t> (z ang. </a:t>
            </a:r>
            <a:r>
              <a:rPr lang="pl-PL" sz="1200" i="1" kern="1200" dirty="0">
                <a:solidFill>
                  <a:schemeClr val="tx1"/>
                </a:solidFill>
                <a:effectLst/>
                <a:latin typeface="+mn-lt"/>
                <a:ea typeface="+mn-ea"/>
                <a:cs typeface="+mn-cs"/>
              </a:rPr>
              <a:t>szykowanie</a:t>
            </a:r>
            <a:r>
              <a:rPr lang="pl-PL" sz="1200" kern="1200" dirty="0">
                <a:solidFill>
                  <a:schemeClr val="tx1"/>
                </a:solidFill>
                <a:effectLst/>
                <a:latin typeface="+mn-lt"/>
                <a:ea typeface="+mn-ea"/>
                <a:cs typeface="+mn-cs"/>
              </a:rPr>
              <a:t>), czyli metodę tworzenia długotrwałej relacji opartej na budowaniu zaufania, poczuciu przywiązania i zaangażowania. Sprawca staje się dla dziecka oparciem i powoduje, że czuje się ono wyjątkowe, ponieważ poświęca mu dużo uwagi i potwierdza jego wartość. Może też kupować prezenty, zarówno materialne, jak i cyfrowe, np. w grze. Na pewnym etapie relacji pedofil zaczyna wprowadzać tematy związane z seksualnością – może to być w formie przyjęcia roli „przewodnika po dorosłości” albo stopniowej normalizacji zagadnień coraz silniej związanych z seksem i erotyką, np. rozpoczynając od rozmów na temat dojrzewania, pierwszych zauroczeń itd. Jednocześnie zacieśniając relację z dzieckiem, dba o to, aby oddalało się ono od swoich bliskich i przestało im ufać, po to, aby nie poinformowało nikogo o uwikłaniu w krzywdzącą relację.</a:t>
            </a:r>
          </a:p>
          <a:p>
            <a:endParaRPr lang="pl-PL" dirty="0"/>
          </a:p>
          <a:p>
            <a:r>
              <a:rPr lang="pl-PL" dirty="0"/>
              <a:t>Źródła:</a:t>
            </a:r>
          </a:p>
          <a:p>
            <a:r>
              <a:rPr lang="pl-PL" dirty="0"/>
              <a:t>https://fdds.pl/dzieckowsieci.html</a:t>
            </a:r>
          </a:p>
          <a:p>
            <a:endParaRPr lang="pl-PL" dirty="0"/>
          </a:p>
        </p:txBody>
      </p:sp>
      <p:sp>
        <p:nvSpPr>
          <p:cNvPr id="4" name="Slide Number Placeholder 3"/>
          <p:cNvSpPr>
            <a:spLocks noGrp="1"/>
          </p:cNvSpPr>
          <p:nvPr>
            <p:ph type="sldNum" sz="quarter" idx="5"/>
          </p:nvPr>
        </p:nvSpPr>
        <p:spPr/>
        <p:txBody>
          <a:bodyPr/>
          <a:lstStyle/>
          <a:p>
            <a:fld id="{E1E26BC5-550E-BA4D-986B-599221E7ED8A}" type="slidenum">
              <a:rPr lang="en-PL" smtClean="0"/>
              <a:t>10</a:t>
            </a:fld>
            <a:endParaRPr lang="en-PL"/>
          </a:p>
        </p:txBody>
      </p:sp>
    </p:spTree>
    <p:extLst>
      <p:ext uri="{BB962C8B-B14F-4D97-AF65-F5344CB8AC3E}">
        <p14:creationId xmlns:p14="http://schemas.microsoft.com/office/powerpoint/2010/main" val="22303770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pl-PL"/>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sz="1200" kern="1200" dirty="0">
                <a:solidFill>
                  <a:schemeClr val="tx1"/>
                </a:solidFill>
                <a:effectLst/>
                <a:latin typeface="+mn-lt"/>
                <a:ea typeface="+mn-ea"/>
                <a:cs typeface="+mn-cs"/>
              </a:rPr>
              <a:t>Odseparowanie dziecka od swoich bliskich i przyjaciół, nadanie znajomości charakteru wspólnej tajemnicy o wyjątkowym statusie, to dla pedofila również sposób zabezpieczenia swoich działań. Mając wpływ na ofiarę, może nawet uczyć ją samodzielnego zacierania śladów cyfrowej aktywności, szyfrowania wiadomości, zakładania haseł czy obchodzenia kontroli rodzicielskiej, aby trudniej było dotrzeć do jego prawdziwej tożsamości. Bardzo często wykorzystuje przerzucenie odpowiedzialności lub współodpowiedzialności na dziecko, które zaczyna czuć się winne i boi się udać po pomoc. A jeśli wyczuje, że ofiara chce się wymknąć – może wykorzystać szantaż (z ang. </a:t>
            </a:r>
            <a:r>
              <a:rPr lang="pl-PL" sz="1200" b="1" kern="1200" dirty="0" err="1">
                <a:solidFill>
                  <a:schemeClr val="tx1"/>
                </a:solidFill>
                <a:effectLst/>
                <a:latin typeface="+mn-lt"/>
                <a:ea typeface="+mn-ea"/>
                <a:cs typeface="+mn-cs"/>
              </a:rPr>
              <a:t>sextortion</a:t>
            </a:r>
            <a:r>
              <a:rPr lang="pl-PL" sz="1200" kern="1200" dirty="0">
                <a:solidFill>
                  <a:schemeClr val="tx1"/>
                </a:solidFill>
                <a:effectLst/>
                <a:latin typeface="+mn-lt"/>
                <a:ea typeface="+mn-ea"/>
                <a:cs typeface="+mn-cs"/>
              </a:rPr>
              <a:t> – szantaż polegający na zagrożeniu, że ujawni się przesyłane materiały o charakterze seksualnym) i zastraszać dziecko, które nie wiedząc co zrobić, brnie coraz dalej.</a:t>
            </a:r>
          </a:p>
        </p:txBody>
      </p:sp>
      <p:sp>
        <p:nvSpPr>
          <p:cNvPr id="4" name="Slide Number Placeholder 3"/>
          <p:cNvSpPr>
            <a:spLocks noGrp="1"/>
          </p:cNvSpPr>
          <p:nvPr>
            <p:ph type="sldNum" sz="quarter" idx="5"/>
          </p:nvPr>
        </p:nvSpPr>
        <p:spPr/>
        <p:txBody>
          <a:bodyPr/>
          <a:lstStyle/>
          <a:p>
            <a:fld id="{E1E26BC5-550E-BA4D-986B-599221E7ED8A}" type="slidenum">
              <a:rPr lang="en-PL" smtClean="0"/>
              <a:t>11</a:t>
            </a:fld>
            <a:endParaRPr lang="en-PL"/>
          </a:p>
        </p:txBody>
      </p:sp>
    </p:spTree>
    <p:extLst>
      <p:ext uri="{BB962C8B-B14F-4D97-AF65-F5344CB8AC3E}">
        <p14:creationId xmlns:p14="http://schemas.microsoft.com/office/powerpoint/2010/main" val="1102551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pl-PL"/>
          </a:p>
        </p:txBody>
      </p:sp>
      <p:sp>
        <p:nvSpPr>
          <p:cNvPr id="3" name="Notes Placeholder 2"/>
          <p:cNvSpPr>
            <a:spLocks noGrp="1"/>
          </p:cNvSpPr>
          <p:nvPr>
            <p:ph type="body" idx="1"/>
          </p:nvPr>
        </p:nvSpPr>
        <p:spPr/>
        <p:txBody>
          <a:bodyPr/>
          <a:lstStyle/>
          <a:p>
            <a:r>
              <a:rPr lang="pl-PL" sz="1200" kern="1200" dirty="0">
                <a:solidFill>
                  <a:schemeClr val="tx1"/>
                </a:solidFill>
                <a:effectLst/>
                <a:latin typeface="+mn-lt"/>
                <a:ea typeface="+mn-ea"/>
                <a:cs typeface="+mn-cs"/>
              </a:rPr>
              <a:t>Uwikłanie w relację z pedofilem może zostać zauważone, nawet jeśli dziecko nie przyjdzie samo z prośbą o pomoc. Małoletni uwikłany w grooming może przejawiać takie symptomy jak:</a:t>
            </a:r>
          </a:p>
          <a:p>
            <a:pPr marL="171450" lvl="0" indent="-171450">
              <a:buFont typeface="Arial" panose="020B0604020202020204" pitchFamily="34" charset="0"/>
              <a:buChar char="•"/>
            </a:pPr>
            <a:r>
              <a:rPr lang="pl-PL" sz="1200" kern="1200" dirty="0">
                <a:solidFill>
                  <a:schemeClr val="tx1"/>
                </a:solidFill>
                <a:effectLst/>
                <a:latin typeface="+mn-lt"/>
                <a:ea typeface="+mn-ea"/>
                <a:cs typeface="+mn-cs"/>
              </a:rPr>
              <a:t>Spędzanie bardzo dużo czasu na rozmowach online, często w ukryciu</a:t>
            </a:r>
          </a:p>
          <a:p>
            <a:pPr marL="171450" lvl="0" indent="-171450">
              <a:buFont typeface="Arial" panose="020B0604020202020204" pitchFamily="34" charset="0"/>
              <a:buChar char="•"/>
            </a:pPr>
            <a:r>
              <a:rPr lang="pl-PL" sz="1200" kern="1200" dirty="0">
                <a:solidFill>
                  <a:schemeClr val="tx1"/>
                </a:solidFill>
                <a:effectLst/>
                <a:latin typeface="+mn-lt"/>
                <a:ea typeface="+mn-ea"/>
                <a:cs typeface="+mn-cs"/>
              </a:rPr>
              <a:t>Unikanie rozmów na temat tego, z kim i o czym rozmawia, co robi na smartfonie itd.</a:t>
            </a:r>
          </a:p>
          <a:p>
            <a:pPr marL="171450" lvl="0" indent="-171450">
              <a:buFont typeface="Arial" panose="020B0604020202020204" pitchFamily="34" charset="0"/>
              <a:buChar char="•"/>
            </a:pPr>
            <a:r>
              <a:rPr lang="pl-PL" sz="1200" kern="1200" dirty="0">
                <a:solidFill>
                  <a:schemeClr val="tx1"/>
                </a:solidFill>
                <a:effectLst/>
                <a:latin typeface="+mn-lt"/>
                <a:ea typeface="+mn-ea"/>
                <a:cs typeface="+mn-cs"/>
              </a:rPr>
              <a:t>Korzystanie ze </a:t>
            </a:r>
            <a:r>
              <a:rPr lang="pl-PL" sz="1200" kern="1200" dirty="0" err="1">
                <a:solidFill>
                  <a:schemeClr val="tx1"/>
                </a:solidFill>
                <a:effectLst/>
                <a:latin typeface="+mn-lt"/>
                <a:ea typeface="+mn-ea"/>
                <a:cs typeface="+mn-cs"/>
              </a:rPr>
              <a:t>smartfona</a:t>
            </a:r>
            <a:r>
              <a:rPr lang="pl-PL" sz="1200" kern="1200" dirty="0">
                <a:solidFill>
                  <a:schemeClr val="tx1"/>
                </a:solidFill>
                <a:effectLst/>
                <a:latin typeface="+mn-lt"/>
                <a:ea typeface="+mn-ea"/>
                <a:cs typeface="+mn-cs"/>
              </a:rPr>
              <a:t> w ukryciu (do komunikacji, ale też np. do robienia sobie zdjęć)</a:t>
            </a:r>
          </a:p>
          <a:p>
            <a:pPr marL="171450" lvl="0" indent="-171450">
              <a:buFont typeface="Arial" panose="020B0604020202020204" pitchFamily="34" charset="0"/>
              <a:buChar char="•"/>
            </a:pPr>
            <a:r>
              <a:rPr lang="pl-PL" sz="1200" kern="1200" dirty="0">
                <a:solidFill>
                  <a:schemeClr val="tx1"/>
                </a:solidFill>
                <a:effectLst/>
                <a:latin typeface="+mn-lt"/>
                <a:ea typeface="+mn-ea"/>
                <a:cs typeface="+mn-cs"/>
              </a:rPr>
              <a:t>Ograniczenie kontaktu z dotychczasowymi znajomymi i z Tobą</a:t>
            </a:r>
          </a:p>
          <a:p>
            <a:pPr marL="171450" lvl="0" indent="-171450">
              <a:buFont typeface="Arial" panose="020B0604020202020204" pitchFamily="34" charset="0"/>
              <a:buChar char="•"/>
            </a:pPr>
            <a:r>
              <a:rPr lang="pl-PL" sz="1200" kern="1200" dirty="0">
                <a:solidFill>
                  <a:schemeClr val="tx1"/>
                </a:solidFill>
                <a:effectLst/>
                <a:latin typeface="+mn-lt"/>
                <a:ea typeface="+mn-ea"/>
                <a:cs typeface="+mn-cs"/>
              </a:rPr>
              <a:t>Wycofanie, zamknięcie w sobie</a:t>
            </a:r>
          </a:p>
          <a:p>
            <a:pPr marL="171450" lvl="0" indent="-171450">
              <a:buFont typeface="Arial" panose="020B0604020202020204" pitchFamily="34" charset="0"/>
              <a:buChar char="•"/>
            </a:pPr>
            <a:r>
              <a:rPr lang="pl-PL" sz="1200" kern="1200" dirty="0">
                <a:solidFill>
                  <a:schemeClr val="tx1"/>
                </a:solidFill>
                <a:effectLst/>
                <a:latin typeface="+mn-lt"/>
                <a:ea typeface="+mn-ea"/>
                <a:cs typeface="+mn-cs"/>
              </a:rPr>
              <a:t>Zmiany w naturalnym zachowaniu</a:t>
            </a:r>
          </a:p>
          <a:p>
            <a:pPr marL="171450" lvl="0" indent="-171450">
              <a:buFont typeface="Arial" panose="020B0604020202020204" pitchFamily="34" charset="0"/>
              <a:buChar char="•"/>
            </a:pPr>
            <a:r>
              <a:rPr lang="pl-PL" sz="1200" kern="1200" dirty="0">
                <a:solidFill>
                  <a:schemeClr val="tx1"/>
                </a:solidFill>
                <a:effectLst/>
                <a:latin typeface="+mn-lt"/>
                <a:ea typeface="+mn-ea"/>
                <a:cs typeface="+mn-cs"/>
              </a:rPr>
              <a:t>Posiadanie nowych sprzętów, ubrań, kosmetyków lub przedmiotów w grach</a:t>
            </a:r>
          </a:p>
          <a:p>
            <a:pPr marL="171450" lvl="0" indent="-171450">
              <a:buFont typeface="Arial" panose="020B0604020202020204" pitchFamily="34" charset="0"/>
              <a:buChar char="•"/>
            </a:pPr>
            <a:r>
              <a:rPr lang="pl-PL" sz="1200" kern="1200" dirty="0">
                <a:solidFill>
                  <a:schemeClr val="tx1"/>
                </a:solidFill>
                <a:effectLst/>
                <a:latin typeface="+mn-lt"/>
                <a:ea typeface="+mn-ea"/>
                <a:cs typeface="+mn-cs"/>
              </a:rPr>
              <a:t>Posiadanie lub oglądanie treści pornograficznych (mogą to być treści przesłane przez pedofila)</a:t>
            </a:r>
          </a:p>
          <a:p>
            <a:pPr marL="171450" lvl="0" indent="-171450">
              <a:buFont typeface="Arial" panose="020B0604020202020204" pitchFamily="34" charset="0"/>
              <a:buChar char="•"/>
            </a:pPr>
            <a:r>
              <a:rPr lang="pl-PL" sz="1200" kern="1200" dirty="0">
                <a:solidFill>
                  <a:schemeClr val="tx1"/>
                </a:solidFill>
                <a:effectLst/>
                <a:latin typeface="+mn-lt"/>
                <a:ea typeface="+mn-ea"/>
                <a:cs typeface="+mn-cs"/>
              </a:rPr>
              <a:t>Poruszanie tematów związanych z seksem, używanie języka charakterystycznego dla dorosłych w tym temacie</a:t>
            </a:r>
          </a:p>
          <a:p>
            <a:pPr marL="171450" lvl="0" indent="-171450">
              <a:buFontTx/>
              <a:buChar char="-"/>
            </a:pPr>
            <a:endParaRPr lang="pl-PL" sz="1200" kern="1200" dirty="0">
              <a:solidFill>
                <a:schemeClr val="tx1"/>
              </a:solidFill>
              <a:effectLst/>
              <a:latin typeface="+mn-lt"/>
              <a:ea typeface="+mn-ea"/>
              <a:cs typeface="+mn-cs"/>
            </a:endParaRPr>
          </a:p>
          <a:p>
            <a:r>
              <a:rPr lang="pl-PL" sz="1200" kern="1200" dirty="0">
                <a:solidFill>
                  <a:schemeClr val="tx1"/>
                </a:solidFill>
                <a:effectLst/>
                <a:latin typeface="+mn-lt"/>
                <a:ea typeface="+mn-ea"/>
                <a:cs typeface="+mn-cs"/>
              </a:rPr>
              <a:t>Warto zachować w takim przypadku czujność, nie wpadać w gniew, lecz postawić na otwartą i ciepłą atmosferę pełną zaufania, w której dziecko będzie mogło otworzyć się i szczerze porozmawiać na temat problemu. </a:t>
            </a:r>
            <a:r>
              <a:rPr lang="pl-PL" sz="1200" b="1" kern="1200" dirty="0">
                <a:solidFill>
                  <a:schemeClr val="tx1"/>
                </a:solidFill>
                <a:effectLst/>
                <a:latin typeface="+mn-lt"/>
                <a:ea typeface="+mn-ea"/>
                <a:cs typeface="+mn-cs"/>
              </a:rPr>
              <a:t>Pamiętaj: to nie ono jest winne sytuacji, w której się znalazło, nawet jeśli nie posłuchało Twoich ostrzeżeń.</a:t>
            </a:r>
            <a:r>
              <a:rPr lang="pl-PL" sz="1200" kern="1200" dirty="0">
                <a:solidFill>
                  <a:schemeClr val="tx1"/>
                </a:solidFill>
                <a:effectLst/>
                <a:latin typeface="+mn-lt"/>
                <a:ea typeface="+mn-ea"/>
                <a:cs typeface="+mn-cs"/>
              </a:rPr>
              <a:t> </a:t>
            </a:r>
            <a:endParaRPr lang="pl-PL" dirty="0"/>
          </a:p>
          <a:p>
            <a:endParaRPr lang="pl-PL" dirty="0"/>
          </a:p>
          <a:p>
            <a:r>
              <a:rPr lang="pl-PL" dirty="0"/>
              <a:t>Źródła:</a:t>
            </a:r>
          </a:p>
          <a:p>
            <a:r>
              <a:rPr lang="pl-PL" dirty="0"/>
              <a:t>https://dyzurnet.pl/uploads/2020/04/Ryzykowne_zachowania_na_www.pdf</a:t>
            </a:r>
          </a:p>
          <a:p>
            <a:r>
              <a:rPr lang="pl-PL" dirty="0"/>
              <a:t>https://www.nspcc.org.uk/about-us/news-opinion/2024/online-grooming-crimes-increase/</a:t>
            </a:r>
          </a:p>
        </p:txBody>
      </p:sp>
      <p:sp>
        <p:nvSpPr>
          <p:cNvPr id="4" name="Slide Number Placeholder 3"/>
          <p:cNvSpPr>
            <a:spLocks noGrp="1"/>
          </p:cNvSpPr>
          <p:nvPr>
            <p:ph type="sldNum" sz="quarter" idx="5"/>
          </p:nvPr>
        </p:nvSpPr>
        <p:spPr/>
        <p:txBody>
          <a:bodyPr/>
          <a:lstStyle/>
          <a:p>
            <a:fld id="{E1E26BC5-550E-BA4D-986B-599221E7ED8A}" type="slidenum">
              <a:rPr lang="en-PL" smtClean="0"/>
              <a:t>12</a:t>
            </a:fld>
            <a:endParaRPr lang="en-PL"/>
          </a:p>
        </p:txBody>
      </p:sp>
    </p:spTree>
    <p:extLst>
      <p:ext uri="{BB962C8B-B14F-4D97-AF65-F5344CB8AC3E}">
        <p14:creationId xmlns:p14="http://schemas.microsoft.com/office/powerpoint/2010/main" val="24692451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pl-PL"/>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sz="1200" b="1" kern="1200" dirty="0">
                <a:solidFill>
                  <a:schemeClr val="tx1"/>
                </a:solidFill>
                <a:effectLst/>
                <a:latin typeface="+mn-lt"/>
                <a:ea typeface="+mn-ea"/>
                <a:cs typeface="+mn-cs"/>
              </a:rPr>
              <a:t>Seksting</a:t>
            </a:r>
            <a:r>
              <a:rPr lang="pl-PL" sz="1200" kern="1200" dirty="0">
                <a:solidFill>
                  <a:schemeClr val="tx1"/>
                </a:solidFill>
                <a:effectLst/>
                <a:latin typeface="+mn-lt"/>
                <a:ea typeface="+mn-ea"/>
                <a:cs typeface="+mn-cs"/>
              </a:rPr>
              <a:t>, czyli wysyłanie sobie nagich lub półnagich zdjęć i materiałów video, to obecnie popularny element komunikacji wśród młodzieży. Według raportu z ogólnopolskiego badania uczniów i rodziców 28% nastolatków otrzymało takie zdjęcia w ramach sekstingu. Wynik jest porównywalny z analogicznym badaniem z 2022 roku, co sugeruje, że trend się utrzymuje. Najczęściej odbiorczyniami takich materiałów są dziewczęta (30%), a odsetek nastolatków biorących udział w tego typu komunikacji widocznie wzrasta na etapie 8 klasy podstawówki. Badanie pokazuje również poważny brak świadomości u rodziców – tylko 7% z opiekunów biorących udział w badaniu zadeklarowało, że wiedzą, że ich dzieci otrzymały nagie lub półnagie zdjęcie drugiej osoby. Według raportu tylko 5% nastolatków przyznało, że wysyła takie materiały do innych. Inne badanie pokazuje, że ponad 25% 16-latków ocenia seksting raczej pozytywnie, a 20% - neutralnie. Takie podejście do dzielenia się swoimi nagimi zdjęciami i materiałami video rodzi ogromne pole do nadużyć w kontekście pedofilii oraz wskazuje na brak świadomości konsekwencji upublicznienia takich materiałów.</a:t>
            </a:r>
          </a:p>
          <a:p>
            <a:endParaRPr lang="pl-PL" dirty="0"/>
          </a:p>
          <a:p>
            <a:r>
              <a:rPr lang="pl-PL" dirty="0"/>
              <a:t>Źródła:</a:t>
            </a:r>
          </a:p>
          <a:p>
            <a:r>
              <a:rPr lang="pl-PL" dirty="0"/>
              <a:t>https://www.nask.pl/media/2025/09/Nastolatki_RAPORT-2.pdf</a:t>
            </a:r>
          </a:p>
          <a:p>
            <a:r>
              <a:rPr lang="pl-PL" dirty="0"/>
              <a:t>https://www.nask.pl/media/2024/11/Nastolatki-wobec-pornografii-cyfrowej.pdf</a:t>
            </a:r>
          </a:p>
        </p:txBody>
      </p:sp>
      <p:sp>
        <p:nvSpPr>
          <p:cNvPr id="4" name="Slide Number Placeholder 3"/>
          <p:cNvSpPr>
            <a:spLocks noGrp="1"/>
          </p:cNvSpPr>
          <p:nvPr>
            <p:ph type="sldNum" sz="quarter" idx="5"/>
          </p:nvPr>
        </p:nvSpPr>
        <p:spPr/>
        <p:txBody>
          <a:bodyPr/>
          <a:lstStyle/>
          <a:p>
            <a:fld id="{E1E26BC5-550E-BA4D-986B-599221E7ED8A}" type="slidenum">
              <a:rPr lang="en-PL" smtClean="0"/>
              <a:t>13</a:t>
            </a:fld>
            <a:endParaRPr lang="en-PL"/>
          </a:p>
        </p:txBody>
      </p:sp>
    </p:spTree>
    <p:extLst>
      <p:ext uri="{BB962C8B-B14F-4D97-AF65-F5344CB8AC3E}">
        <p14:creationId xmlns:p14="http://schemas.microsoft.com/office/powerpoint/2010/main" val="38630825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pl-PL"/>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sz="1200" kern="1200" dirty="0">
                <a:solidFill>
                  <a:schemeClr val="tx1"/>
                </a:solidFill>
                <a:effectLst/>
                <a:latin typeface="+mn-lt"/>
                <a:ea typeface="+mn-ea"/>
                <a:cs typeface="+mn-cs"/>
              </a:rPr>
              <a:t>Według raportu prawie </a:t>
            </a:r>
            <a:r>
              <a:rPr lang="pl-PL" sz="1200" b="1" kern="1200" dirty="0">
                <a:solidFill>
                  <a:schemeClr val="tx1"/>
                </a:solidFill>
                <a:effectLst/>
                <a:latin typeface="+mn-lt"/>
                <a:ea typeface="+mn-ea"/>
                <a:cs typeface="+mn-cs"/>
              </a:rPr>
              <a:t>40% dzieci i młodzieży doświadczyło jakiejś formy przemocy w Internecie</a:t>
            </a:r>
            <a:r>
              <a:rPr lang="pl-PL" sz="1200" kern="1200" dirty="0">
                <a:solidFill>
                  <a:schemeClr val="tx1"/>
                </a:solidFill>
                <a:effectLst/>
                <a:latin typeface="+mn-lt"/>
                <a:ea typeface="+mn-ea"/>
                <a:cs typeface="+mn-cs"/>
              </a:rPr>
              <a:t>. 10% doświadcza jej cyklicznie, a 7% każdego dnia. Niestety, badanie pokazuje również, że 47% dzieci i nastolatków dotkniętych formą cyberprzemocy nikomu o tym nie powiedziało oraz niczego nie zrobiło. Tymczasem z hejtem i przemocą w Internecie trzeba walczyć – praktyczne informacje na temat zabezpieczania dowodów i zgłaszania przypadków cyberprzemocy znajdują się na stronach rządowej kampanii </a:t>
            </a:r>
            <a:r>
              <a:rPr lang="pl-PL" sz="1200" i="1" kern="1200" dirty="0">
                <a:solidFill>
                  <a:schemeClr val="tx1"/>
                </a:solidFill>
                <a:effectLst/>
                <a:latin typeface="+mn-lt"/>
                <a:ea typeface="+mn-ea"/>
                <a:cs typeface="+mn-cs"/>
              </a:rPr>
              <a:t>Nie zagub dziecka w sieci </a:t>
            </a:r>
            <a:r>
              <a:rPr lang="pl-PL" sz="1200" kern="1200" dirty="0">
                <a:solidFill>
                  <a:schemeClr val="tx1"/>
                </a:solidFill>
                <a:effectLst/>
                <a:latin typeface="+mn-lt"/>
                <a:ea typeface="+mn-ea"/>
                <a:cs typeface="+mn-cs"/>
              </a:rPr>
              <a:t>pod patronatem NASK i UE. </a:t>
            </a:r>
          </a:p>
          <a:p>
            <a:endParaRPr lang="pl-PL" dirty="0"/>
          </a:p>
          <a:p>
            <a:r>
              <a:rPr lang="pl-PL" dirty="0"/>
              <a:t>Źródła:</a:t>
            </a:r>
          </a:p>
          <a:p>
            <a:pPr marL="0" marR="0" lvl="0" indent="0" algn="l" defTabSz="914400" rtl="0" eaLnBrk="1" fontAlgn="auto" latinLnBrk="0" hangingPunct="1">
              <a:lnSpc>
                <a:spcPct val="100000"/>
              </a:lnSpc>
              <a:spcBef>
                <a:spcPts val="0"/>
              </a:spcBef>
              <a:spcAft>
                <a:spcPts val="0"/>
              </a:spcAft>
              <a:buClrTx/>
              <a:buSzTx/>
              <a:buFontTx/>
              <a:buNone/>
              <a:tabLst/>
              <a:defRPr/>
            </a:pPr>
            <a:r>
              <a:rPr lang="pl-PL" dirty="0"/>
              <a:t>https://www.nask.pl/media/2025/09/Nastolatki_RAPORT-2.pdf</a:t>
            </a:r>
          </a:p>
          <a:p>
            <a:r>
              <a:rPr lang="pl-PL" dirty="0"/>
              <a:t>https://www.gov.pl/web/niezagubdzieckawsieci/zglaszaj-dowody-cyberprzemocy</a:t>
            </a:r>
          </a:p>
        </p:txBody>
      </p:sp>
      <p:sp>
        <p:nvSpPr>
          <p:cNvPr id="4" name="Slide Number Placeholder 3"/>
          <p:cNvSpPr>
            <a:spLocks noGrp="1"/>
          </p:cNvSpPr>
          <p:nvPr>
            <p:ph type="sldNum" sz="quarter" idx="5"/>
          </p:nvPr>
        </p:nvSpPr>
        <p:spPr/>
        <p:txBody>
          <a:bodyPr/>
          <a:lstStyle/>
          <a:p>
            <a:fld id="{E1E26BC5-550E-BA4D-986B-599221E7ED8A}" type="slidenum">
              <a:rPr lang="en-PL" smtClean="0"/>
              <a:t>14</a:t>
            </a:fld>
            <a:endParaRPr lang="en-PL"/>
          </a:p>
        </p:txBody>
      </p:sp>
    </p:spTree>
    <p:extLst>
      <p:ext uri="{BB962C8B-B14F-4D97-AF65-F5344CB8AC3E}">
        <p14:creationId xmlns:p14="http://schemas.microsoft.com/office/powerpoint/2010/main" val="20965466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pl-PL"/>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sz="1200" kern="1200" dirty="0">
                <a:solidFill>
                  <a:schemeClr val="tx1"/>
                </a:solidFill>
                <a:effectLst/>
                <a:latin typeface="+mn-lt"/>
                <a:ea typeface="+mn-ea"/>
                <a:cs typeface="+mn-cs"/>
              </a:rPr>
              <a:t>W 2025 roku policyjne statystyki wskazały, że nieco ponad 2000 dzieci w wieku 7-18 lat popełniło lub usiłowało popełnić samobójstwo. Od kilku lat liczba podjętych prób samobójczych w tej grupie wiekowej systematycznie wzrasta, co może być również spowodowane cyberprzemocą. Obecne życie nastolatków toczy się w dużej mierze w sieci – według raportu NASK spędzają w niej praktycznie 5h dziennie. To powoduje, że hejt i przemoc nabrały nowej mocy i znaczenia. Nękanie nie kończy się już w momencie wyjścia ze szkoły – tylko trwa nieustannie przez 24/7, bo Internet nie śpi i nie zapomina. A fałszywe informacje zaczynają żyć własnym życiem i bardzo szybko zataczają coraz szersze kręgi – krzywda zaś nie zostaje tylko w sieci, ale realnie dotyka ofiary.</a:t>
            </a:r>
          </a:p>
          <a:p>
            <a:endParaRPr lang="pl-PL" dirty="0"/>
          </a:p>
          <a:p>
            <a:r>
              <a:rPr lang="pl-PL" dirty="0"/>
              <a:t>Źródła:</a:t>
            </a:r>
          </a:p>
          <a:p>
            <a:r>
              <a:rPr lang="pl-PL" dirty="0"/>
              <a:t>https://statystyka.policja.pl/st/wybrane-statystyki/zamachy-samobojcze/63803,Zamachy-samobojcze-od-2017-roku.html</a:t>
            </a:r>
          </a:p>
          <a:p>
            <a:pPr marL="0" marR="0" lvl="0" indent="0" algn="l" defTabSz="914400" rtl="0" eaLnBrk="1" fontAlgn="auto" latinLnBrk="0" hangingPunct="1">
              <a:lnSpc>
                <a:spcPct val="100000"/>
              </a:lnSpc>
              <a:spcBef>
                <a:spcPts val="0"/>
              </a:spcBef>
              <a:spcAft>
                <a:spcPts val="0"/>
              </a:spcAft>
              <a:buClrTx/>
              <a:buSzTx/>
              <a:buFontTx/>
              <a:buNone/>
              <a:tabLst/>
              <a:defRPr/>
            </a:pPr>
            <a:r>
              <a:rPr lang="pl-PL" dirty="0"/>
              <a:t>https://www.nask.pl/media/2025/09/Nastolatki_RAPORT-2.pdf</a:t>
            </a:r>
          </a:p>
          <a:p>
            <a:endParaRPr lang="pl-PL" dirty="0"/>
          </a:p>
          <a:p>
            <a:endParaRPr lang="pl-PL" dirty="0"/>
          </a:p>
        </p:txBody>
      </p:sp>
      <p:sp>
        <p:nvSpPr>
          <p:cNvPr id="4" name="Slide Number Placeholder 3"/>
          <p:cNvSpPr>
            <a:spLocks noGrp="1"/>
          </p:cNvSpPr>
          <p:nvPr>
            <p:ph type="sldNum" sz="quarter" idx="5"/>
          </p:nvPr>
        </p:nvSpPr>
        <p:spPr/>
        <p:txBody>
          <a:bodyPr/>
          <a:lstStyle/>
          <a:p>
            <a:fld id="{E1E26BC5-550E-BA4D-986B-599221E7ED8A}" type="slidenum">
              <a:rPr lang="en-PL" smtClean="0"/>
              <a:t>16</a:t>
            </a:fld>
            <a:endParaRPr lang="en-PL"/>
          </a:p>
        </p:txBody>
      </p:sp>
    </p:spTree>
    <p:extLst>
      <p:ext uri="{BB962C8B-B14F-4D97-AF65-F5344CB8AC3E}">
        <p14:creationId xmlns:p14="http://schemas.microsoft.com/office/powerpoint/2010/main" val="7678956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pl-PL"/>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sz="1200" kern="1200" dirty="0">
                <a:solidFill>
                  <a:schemeClr val="tx1"/>
                </a:solidFill>
                <a:effectLst/>
                <a:latin typeface="+mn-lt"/>
                <a:ea typeface="+mn-ea"/>
                <a:cs typeface="+mn-cs"/>
              </a:rPr>
              <a:t>Formą przemocy mogą być wyzwiska (29%), publiczne ośmieszanie (19%) i poniżanie (18%), ale także straszenie (13%) lub szantaż (13%), np. dotyczący upublicznienia jakichś wrażliwych informacji, tajemnic, materiałów intymnych. Do tego dochodzi rozpowszechnianie kompromitujących materiałów (9%), które mogą być spreparowane z wykorzystaniem AI, a także podszywanie się i pisanie w imieniu innej osoby (8%), na przykład po przejęciu konta w </a:t>
            </a:r>
            <a:r>
              <a:rPr lang="pl-PL" sz="1200" kern="1200" dirty="0" err="1">
                <a:solidFill>
                  <a:schemeClr val="tx1"/>
                </a:solidFill>
                <a:effectLst/>
                <a:latin typeface="+mn-lt"/>
                <a:ea typeface="+mn-ea"/>
                <a:cs typeface="+mn-cs"/>
              </a:rPr>
              <a:t>social</a:t>
            </a:r>
            <a:r>
              <a:rPr lang="pl-PL" sz="1200" kern="1200" dirty="0">
                <a:solidFill>
                  <a:schemeClr val="tx1"/>
                </a:solidFill>
                <a:effectLst/>
                <a:latin typeface="+mn-lt"/>
                <a:ea typeface="+mn-ea"/>
                <a:cs typeface="+mn-cs"/>
              </a:rPr>
              <a:t> mediach. To ostatnie jest tym groźniejsze, że obecnie na jednego nastolatka przypada 6,5 konta w mediach społecznościowych. </a:t>
            </a:r>
          </a:p>
          <a:p>
            <a:endParaRPr lang="pl-PL" dirty="0"/>
          </a:p>
          <a:p>
            <a:r>
              <a:rPr lang="pl-PL" dirty="0"/>
              <a:t>Źródła:</a:t>
            </a:r>
          </a:p>
          <a:p>
            <a:r>
              <a:rPr lang="pl-PL" dirty="0"/>
              <a:t>https://www.nask.pl/media/2025/09/Nastolatki_RAPORT-2.pdf</a:t>
            </a:r>
          </a:p>
        </p:txBody>
      </p:sp>
      <p:sp>
        <p:nvSpPr>
          <p:cNvPr id="4" name="Slide Number Placeholder 3"/>
          <p:cNvSpPr>
            <a:spLocks noGrp="1"/>
          </p:cNvSpPr>
          <p:nvPr>
            <p:ph type="sldNum" sz="quarter" idx="5"/>
          </p:nvPr>
        </p:nvSpPr>
        <p:spPr/>
        <p:txBody>
          <a:bodyPr/>
          <a:lstStyle/>
          <a:p>
            <a:fld id="{E1E26BC5-550E-BA4D-986B-599221E7ED8A}" type="slidenum">
              <a:rPr lang="en-PL" smtClean="0"/>
              <a:t>17</a:t>
            </a:fld>
            <a:endParaRPr lang="en-PL"/>
          </a:p>
        </p:txBody>
      </p:sp>
    </p:spTree>
    <p:extLst>
      <p:ext uri="{BB962C8B-B14F-4D97-AF65-F5344CB8AC3E}">
        <p14:creationId xmlns:p14="http://schemas.microsoft.com/office/powerpoint/2010/main" val="1656561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pl-PL"/>
          </a:p>
        </p:txBody>
      </p:sp>
      <p:sp>
        <p:nvSpPr>
          <p:cNvPr id="3" name="Notes Placeholder 2"/>
          <p:cNvSpPr>
            <a:spLocks noGrp="1"/>
          </p:cNvSpPr>
          <p:nvPr>
            <p:ph type="body" idx="1"/>
          </p:nvPr>
        </p:nvSpPr>
        <p:spPr/>
        <p:txBody>
          <a:bodyPr/>
          <a:lstStyle/>
          <a:p>
            <a:r>
              <a:rPr lang="pl-PL" sz="1200" kern="1200" dirty="0">
                <a:solidFill>
                  <a:schemeClr val="tx1"/>
                </a:solidFill>
                <a:effectLst/>
                <a:latin typeface="+mn-lt"/>
                <a:ea typeface="+mn-ea"/>
                <a:cs typeface="+mn-cs"/>
              </a:rPr>
              <a:t>Według raportu prawie 1/3 badanych nastolatków zgłosiła, że przynajmniej raz padła ofiarą cyberprzestępczości. Były to włamania na konta w serwisach społecznościowych (12%), kradzież dóbr wirtualnych (8%), np. w grze, czy też ataki </a:t>
            </a:r>
            <a:r>
              <a:rPr lang="pl-PL" sz="1200" kern="1200" dirty="0" err="1">
                <a:solidFill>
                  <a:schemeClr val="tx1"/>
                </a:solidFill>
                <a:effectLst/>
                <a:latin typeface="+mn-lt"/>
                <a:ea typeface="+mn-ea"/>
                <a:cs typeface="+mn-cs"/>
              </a:rPr>
              <a:t>hakerskie</a:t>
            </a:r>
            <a:r>
              <a:rPr lang="pl-PL" sz="1200" kern="1200" dirty="0">
                <a:solidFill>
                  <a:schemeClr val="tx1"/>
                </a:solidFill>
                <a:effectLst/>
                <a:latin typeface="+mn-lt"/>
                <a:ea typeface="+mn-ea"/>
                <a:cs typeface="+mn-cs"/>
              </a:rPr>
              <a:t> (7%) oraz oszustwa finansowe, związane z próbami wyłudzenia pieniędzy (5%) oraz z samymi transakcjami online (5%). Najpopularniejsze formy cyberataków to:</a:t>
            </a:r>
          </a:p>
          <a:p>
            <a:pPr marL="171450" indent="-171450">
              <a:buFont typeface="Arial" panose="020B0604020202020204" pitchFamily="34" charset="0"/>
              <a:buChar char="•"/>
            </a:pPr>
            <a:r>
              <a:rPr lang="pl-PL" sz="1200" b="1" u="none" kern="1200" dirty="0" err="1">
                <a:solidFill>
                  <a:schemeClr val="tx1"/>
                </a:solidFill>
                <a:effectLst/>
                <a:latin typeface="+mn-lt"/>
                <a:ea typeface="+mn-ea"/>
                <a:cs typeface="+mn-cs"/>
              </a:rPr>
              <a:t>Scam</a:t>
            </a:r>
            <a:r>
              <a:rPr lang="pl-PL" sz="1200" kern="1200" dirty="0">
                <a:solidFill>
                  <a:schemeClr val="tx1"/>
                </a:solidFill>
                <a:effectLst/>
                <a:latin typeface="+mn-lt"/>
                <a:ea typeface="+mn-ea"/>
                <a:cs typeface="+mn-cs"/>
              </a:rPr>
              <a:t> , czyli forma oszustwa, w którym celem jest wyłudzenie pieniędzy, danych osobowych lub innych informacji pod przykrywką fałszywej oferty, podszycia się pod instytucję lub osobę. To mogą być fałszywe powiadomienia o wygranej w konkursie, otrzymanym spadku, ale także wezwania do zapłaty od dostawcy jakichś usług lub zafałszowane witryny sklepów internetowych.</a:t>
            </a:r>
          </a:p>
          <a:p>
            <a:pPr marL="171450" indent="-171450">
              <a:buFont typeface="Arial" panose="020B0604020202020204" pitchFamily="34" charset="0"/>
              <a:buChar char="•"/>
            </a:pPr>
            <a:r>
              <a:rPr lang="pl-PL" sz="1200" b="1" kern="1200" dirty="0" err="1">
                <a:solidFill>
                  <a:schemeClr val="tx1"/>
                </a:solidFill>
                <a:effectLst/>
                <a:latin typeface="+mn-lt"/>
                <a:ea typeface="+mn-ea"/>
                <a:cs typeface="+mn-cs"/>
              </a:rPr>
              <a:t>Phishing</a:t>
            </a:r>
            <a:r>
              <a:rPr lang="pl-PL" sz="1200" kern="1200" dirty="0">
                <a:solidFill>
                  <a:schemeClr val="tx1"/>
                </a:solidFill>
                <a:effectLst/>
                <a:latin typeface="+mn-lt"/>
                <a:ea typeface="+mn-ea"/>
                <a:cs typeface="+mn-cs"/>
              </a:rPr>
              <a:t>, to forma </a:t>
            </a:r>
            <a:r>
              <a:rPr lang="pl-PL" sz="1200" kern="1200" dirty="0" err="1">
                <a:solidFill>
                  <a:schemeClr val="tx1"/>
                </a:solidFill>
                <a:effectLst/>
                <a:latin typeface="+mn-lt"/>
                <a:ea typeface="+mn-ea"/>
                <a:cs typeface="+mn-cs"/>
              </a:rPr>
              <a:t>scamu</a:t>
            </a:r>
            <a:r>
              <a:rPr lang="pl-PL" sz="1200" kern="1200" dirty="0">
                <a:solidFill>
                  <a:schemeClr val="tx1"/>
                </a:solidFill>
                <a:effectLst/>
                <a:latin typeface="+mn-lt"/>
                <a:ea typeface="+mn-ea"/>
                <a:cs typeface="+mn-cs"/>
              </a:rPr>
              <a:t>, która polega na nakłonieniu użytkownika do kliknięcia w fałszywy link, np. do strony logowania portalu społecznościowego, banku czy usługi. Celem jest najczęściej kradzież poświadczeń logowania lub danych płatniczych. Pod fałszywym linkiem może kryć się również szkodliwe oprogramowanie (</a:t>
            </a:r>
            <a:r>
              <a:rPr lang="pl-PL" sz="1200" kern="1200" dirty="0" err="1">
                <a:solidFill>
                  <a:schemeClr val="tx1"/>
                </a:solidFill>
                <a:effectLst/>
                <a:latin typeface="+mn-lt"/>
                <a:ea typeface="+mn-ea"/>
                <a:cs typeface="+mn-cs"/>
              </a:rPr>
              <a:t>malware</a:t>
            </a:r>
            <a:r>
              <a:rPr lang="pl-PL" sz="1200" kern="1200" dirty="0">
                <a:solidFill>
                  <a:schemeClr val="tx1"/>
                </a:solidFill>
                <a:effectLst/>
                <a:latin typeface="+mn-lt"/>
                <a:ea typeface="+mn-ea"/>
                <a:cs typeface="+mn-cs"/>
              </a:rPr>
              <a:t>, </a:t>
            </a:r>
            <a:r>
              <a:rPr lang="pl-PL" sz="1200" kern="1200" dirty="0" err="1">
                <a:solidFill>
                  <a:schemeClr val="tx1"/>
                </a:solidFill>
                <a:effectLst/>
                <a:latin typeface="+mn-lt"/>
                <a:ea typeface="+mn-ea"/>
                <a:cs typeface="+mn-cs"/>
              </a:rPr>
              <a:t>ransomware</a:t>
            </a:r>
            <a:r>
              <a:rPr lang="pl-PL" sz="1200" kern="1200" dirty="0">
                <a:solidFill>
                  <a:schemeClr val="tx1"/>
                </a:solidFill>
                <a:effectLst/>
                <a:latin typeface="+mn-lt"/>
                <a:ea typeface="+mn-ea"/>
                <a:cs typeface="+mn-cs"/>
              </a:rPr>
              <a:t>), które po instalacji może zaszyfrować dane na komputerze i wymagać okupu do ich odzyskania, albo może po cichu wykradać dane logowania, np. z przeglądarki. </a:t>
            </a:r>
          </a:p>
          <a:p>
            <a:pPr marL="171450" indent="-171450">
              <a:buFont typeface="Arial" panose="020B0604020202020204" pitchFamily="34" charset="0"/>
              <a:buChar char="•"/>
            </a:pPr>
            <a:r>
              <a:rPr lang="pl-PL" sz="1200" b="1" kern="1200" dirty="0" err="1">
                <a:solidFill>
                  <a:schemeClr val="tx1"/>
                </a:solidFill>
                <a:effectLst/>
                <a:latin typeface="+mn-lt"/>
                <a:ea typeface="+mn-ea"/>
                <a:cs typeface="+mn-cs"/>
              </a:rPr>
              <a:t>Spoofing</a:t>
            </a:r>
            <a:r>
              <a:rPr lang="pl-PL" sz="1200" kern="1200" dirty="0">
                <a:solidFill>
                  <a:schemeClr val="tx1"/>
                </a:solidFill>
                <a:effectLst/>
                <a:latin typeface="+mn-lt"/>
                <a:ea typeface="+mn-ea"/>
                <a:cs typeface="+mn-cs"/>
              </a:rPr>
              <a:t>, to metoda, w której oszust podszywa się pod inną osobę lub system, aby uzyskać nieautoryzowany dostęp do danych. </a:t>
            </a:r>
            <a:r>
              <a:rPr lang="pl-PL" sz="1200" kern="1200" dirty="0" err="1">
                <a:solidFill>
                  <a:schemeClr val="tx1"/>
                </a:solidFill>
                <a:effectLst/>
                <a:latin typeface="+mn-lt"/>
                <a:ea typeface="+mn-ea"/>
                <a:cs typeface="+mn-cs"/>
              </a:rPr>
              <a:t>Spoofing</a:t>
            </a:r>
            <a:r>
              <a:rPr lang="pl-PL" sz="1200" kern="1200" dirty="0">
                <a:solidFill>
                  <a:schemeClr val="tx1"/>
                </a:solidFill>
                <a:effectLst/>
                <a:latin typeface="+mn-lt"/>
                <a:ea typeface="+mn-ea"/>
                <a:cs typeface="+mn-cs"/>
              </a:rPr>
              <a:t> może występować w formie mailowej, ale zdecydowanie częściej występuje w środowisku telefonicznym, kiedy dzwoniący podszywa się np. pod bank lub przedstawiciela policji. Popularne metody </a:t>
            </a:r>
            <a:r>
              <a:rPr lang="pl-PL" sz="1200" kern="1200" dirty="0" err="1">
                <a:solidFill>
                  <a:schemeClr val="tx1"/>
                </a:solidFill>
                <a:effectLst/>
                <a:latin typeface="+mn-lt"/>
                <a:ea typeface="+mn-ea"/>
                <a:cs typeface="+mn-cs"/>
              </a:rPr>
              <a:t>spoofingu</a:t>
            </a:r>
            <a:r>
              <a:rPr lang="pl-PL" sz="1200" kern="1200" dirty="0">
                <a:solidFill>
                  <a:schemeClr val="tx1"/>
                </a:solidFill>
                <a:effectLst/>
                <a:latin typeface="+mn-lt"/>
                <a:ea typeface="+mn-ea"/>
                <a:cs typeface="+mn-cs"/>
              </a:rPr>
              <a:t> to np. oszustwo „na wnuczka” czy „na Blika”. </a:t>
            </a:r>
          </a:p>
          <a:p>
            <a:endParaRPr lang="pl-PL" sz="1200" kern="1200" dirty="0">
              <a:solidFill>
                <a:schemeClr val="tx1"/>
              </a:solidFill>
              <a:effectLst/>
              <a:latin typeface="+mn-lt"/>
              <a:ea typeface="+mn-ea"/>
              <a:cs typeface="+mn-cs"/>
            </a:endParaRPr>
          </a:p>
          <a:p>
            <a:r>
              <a:rPr lang="pl-PL" dirty="0"/>
              <a:t>Źródła:</a:t>
            </a:r>
          </a:p>
          <a:p>
            <a:r>
              <a:rPr lang="pl-PL" dirty="0"/>
              <a:t>https://www.nask.pl/media/2025/09/Nastolatki_RAPORT-2.pdf</a:t>
            </a:r>
            <a:endParaRPr lang="pl-PL" sz="1200" kern="1200" dirty="0">
              <a:solidFill>
                <a:schemeClr val="tx1"/>
              </a:solidFill>
              <a:effectLst/>
              <a:latin typeface="+mn-lt"/>
              <a:ea typeface="+mn-ea"/>
              <a:cs typeface="+mn-cs"/>
            </a:endParaRPr>
          </a:p>
          <a:p>
            <a:endParaRPr lang="pl-PL" dirty="0"/>
          </a:p>
        </p:txBody>
      </p:sp>
      <p:sp>
        <p:nvSpPr>
          <p:cNvPr id="4" name="Slide Number Placeholder 3"/>
          <p:cNvSpPr>
            <a:spLocks noGrp="1"/>
          </p:cNvSpPr>
          <p:nvPr>
            <p:ph type="sldNum" sz="quarter" idx="5"/>
          </p:nvPr>
        </p:nvSpPr>
        <p:spPr/>
        <p:txBody>
          <a:bodyPr/>
          <a:lstStyle/>
          <a:p>
            <a:fld id="{E1E26BC5-550E-BA4D-986B-599221E7ED8A}" type="slidenum">
              <a:rPr lang="en-PL" smtClean="0"/>
              <a:t>18</a:t>
            </a:fld>
            <a:endParaRPr lang="en-PL"/>
          </a:p>
        </p:txBody>
      </p:sp>
    </p:spTree>
    <p:extLst>
      <p:ext uri="{BB962C8B-B14F-4D97-AF65-F5344CB8AC3E}">
        <p14:creationId xmlns:p14="http://schemas.microsoft.com/office/powerpoint/2010/main" val="28807177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pl-PL"/>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sz="1200" kern="1200" dirty="0">
                <a:solidFill>
                  <a:schemeClr val="tx1"/>
                </a:solidFill>
                <a:effectLst/>
                <a:latin typeface="+mn-lt"/>
                <a:ea typeface="+mn-ea"/>
                <a:cs typeface="+mn-cs"/>
              </a:rPr>
              <a:t>Wymiana przedmiotów w grach to częsty, chociaż czasami nie do końca legalny zwyczaj w społeczności graczy. Jest to również popularny wektor ataku, w którym po kliknięciu w fałszywy link i podaniu swoich danych logowania można utracić swoje konto w serwisie, dostęp do gier, wszystkie przedmioty, a także paść ofiarą kradzieży pieniędzy, jeśli pod konto była podpięta karta płatnicza (bez dodatkowych zabezpieczeń transakcji).</a:t>
            </a:r>
          </a:p>
          <a:p>
            <a:endParaRPr lang="pl-PL" dirty="0"/>
          </a:p>
          <a:p>
            <a:r>
              <a:rPr lang="pl-PL" dirty="0"/>
              <a:t>Źródła:</a:t>
            </a:r>
          </a:p>
          <a:p>
            <a:r>
              <a:rPr lang="pl-PL" dirty="0"/>
              <a:t>https://www.reddit.com/r/SteamScams/</a:t>
            </a:r>
          </a:p>
        </p:txBody>
      </p:sp>
      <p:sp>
        <p:nvSpPr>
          <p:cNvPr id="4" name="Slide Number Placeholder 3"/>
          <p:cNvSpPr>
            <a:spLocks noGrp="1"/>
          </p:cNvSpPr>
          <p:nvPr>
            <p:ph type="sldNum" sz="quarter" idx="5"/>
          </p:nvPr>
        </p:nvSpPr>
        <p:spPr/>
        <p:txBody>
          <a:bodyPr/>
          <a:lstStyle/>
          <a:p>
            <a:fld id="{E1E26BC5-550E-BA4D-986B-599221E7ED8A}" type="slidenum">
              <a:rPr lang="en-PL" smtClean="0"/>
              <a:t>19</a:t>
            </a:fld>
            <a:endParaRPr lang="en-PL"/>
          </a:p>
        </p:txBody>
      </p:sp>
    </p:spTree>
    <p:extLst>
      <p:ext uri="{BB962C8B-B14F-4D97-AF65-F5344CB8AC3E}">
        <p14:creationId xmlns:p14="http://schemas.microsoft.com/office/powerpoint/2010/main" val="15558764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pl-PL"/>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sz="1200" kern="1200" dirty="0">
                <a:solidFill>
                  <a:schemeClr val="tx1"/>
                </a:solidFill>
                <a:effectLst/>
                <a:latin typeface="+mn-lt"/>
                <a:ea typeface="+mn-ea"/>
                <a:cs typeface="+mn-cs"/>
              </a:rPr>
              <a:t>Mimo iż tego typu oszustwa wydają się być bardziej śmieszne niż groźne, to jednak działają. Według Polskiego Radia, tzw. oszustwa na legendę, czyli na wnuczka, policjanta, aktora czy sportowca, w 2024 roku przyniosły straty wynoszące ponad 150 mln zł. Głównym celem są osoby starsze, ale tego typu oszustwa kierowane są także do młodszych pokoleń.</a:t>
            </a:r>
          </a:p>
          <a:p>
            <a:endParaRPr lang="pl-PL" dirty="0"/>
          </a:p>
          <a:p>
            <a:r>
              <a:rPr lang="pl-PL" dirty="0"/>
              <a:t>Źródła:</a:t>
            </a:r>
          </a:p>
          <a:p>
            <a:r>
              <a:rPr lang="pl-PL" dirty="0"/>
              <a:t>https://www.polskieradio.pl/13/11465/artykul/3594069,oszustwa-na-wnuczka-ciagle-plaga-pokaz-seniorom-obrone-zzz-bo-traca-po-40-000-zl</a:t>
            </a:r>
          </a:p>
          <a:p>
            <a:r>
              <a:rPr lang="pl-PL" dirty="0"/>
              <a:t>Przykłady </a:t>
            </a:r>
            <a:r>
              <a:rPr lang="pl-PL" dirty="0" err="1"/>
              <a:t>scamów</a:t>
            </a:r>
            <a:r>
              <a:rPr lang="pl-PL" dirty="0"/>
              <a:t> z Internetu</a:t>
            </a:r>
          </a:p>
        </p:txBody>
      </p:sp>
      <p:sp>
        <p:nvSpPr>
          <p:cNvPr id="4" name="Slide Number Placeholder 3"/>
          <p:cNvSpPr>
            <a:spLocks noGrp="1"/>
          </p:cNvSpPr>
          <p:nvPr>
            <p:ph type="sldNum" sz="quarter" idx="5"/>
          </p:nvPr>
        </p:nvSpPr>
        <p:spPr/>
        <p:txBody>
          <a:bodyPr/>
          <a:lstStyle/>
          <a:p>
            <a:fld id="{E1E26BC5-550E-BA4D-986B-599221E7ED8A}" type="slidenum">
              <a:rPr lang="en-PL" smtClean="0"/>
              <a:t>20</a:t>
            </a:fld>
            <a:endParaRPr lang="en-PL"/>
          </a:p>
        </p:txBody>
      </p:sp>
    </p:spTree>
    <p:extLst>
      <p:ext uri="{BB962C8B-B14F-4D97-AF65-F5344CB8AC3E}">
        <p14:creationId xmlns:p14="http://schemas.microsoft.com/office/powerpoint/2010/main" val="25830696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pl-PL"/>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sz="1200" kern="1200" dirty="0">
                <a:solidFill>
                  <a:schemeClr val="tx1"/>
                </a:solidFill>
                <a:effectLst/>
                <a:latin typeface="+mn-lt"/>
                <a:ea typeface="+mn-ea"/>
                <a:cs typeface="+mn-cs"/>
              </a:rPr>
              <a:t>Chociaż w oszustwach na szybkie płatności nie ma motywu „legendy”, to jednak są one równie skuteczne, bo bazują na podobnych założeniach. Powiązane są najczęściej z włamaniami na konta w serwisach społecznościowych, gdy atakujący dostaje się do listy znajomych i historii czatu ofiary włamania. Dzięki temu może pisać z jej konta i naśladować jej styl oraz pisownię. Podszywając się pod tę osobę, kontaktuje się z jej znajomymi, prosząc o pilną pomoc i szybkie przesłanie pieniędzy. Przestępca najczęściej wykorzystuje warunek presji i pośpiechu, motywując to jednorazową ofertą, zapomnieniem portfela przy kasie w sklepie, koniecznością zakupu leków lub zapłacenia pilnie za usługę. </a:t>
            </a:r>
          </a:p>
        </p:txBody>
      </p:sp>
      <p:sp>
        <p:nvSpPr>
          <p:cNvPr id="4" name="Slide Number Placeholder 3"/>
          <p:cNvSpPr>
            <a:spLocks noGrp="1"/>
          </p:cNvSpPr>
          <p:nvPr>
            <p:ph type="sldNum" sz="quarter" idx="5"/>
          </p:nvPr>
        </p:nvSpPr>
        <p:spPr/>
        <p:txBody>
          <a:bodyPr/>
          <a:lstStyle/>
          <a:p>
            <a:fld id="{E1E26BC5-550E-BA4D-986B-599221E7ED8A}" type="slidenum">
              <a:rPr lang="en-PL" smtClean="0"/>
              <a:t>21</a:t>
            </a:fld>
            <a:endParaRPr lang="en-PL"/>
          </a:p>
        </p:txBody>
      </p:sp>
    </p:spTree>
    <p:extLst>
      <p:ext uri="{BB962C8B-B14F-4D97-AF65-F5344CB8AC3E}">
        <p14:creationId xmlns:p14="http://schemas.microsoft.com/office/powerpoint/2010/main" val="18513909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pl-PL"/>
          </a:p>
        </p:txBody>
      </p:sp>
      <p:sp>
        <p:nvSpPr>
          <p:cNvPr id="3" name="Notes Placeholder 2"/>
          <p:cNvSpPr>
            <a:spLocks noGrp="1"/>
          </p:cNvSpPr>
          <p:nvPr>
            <p:ph type="body" idx="1"/>
          </p:nvPr>
        </p:nvSpPr>
        <p:spPr/>
        <p:txBody>
          <a:bodyPr/>
          <a:lstStyle/>
          <a:p>
            <a:r>
              <a:rPr lang="pl-PL" sz="1200" kern="1200" dirty="0">
                <a:solidFill>
                  <a:schemeClr val="tx1"/>
                </a:solidFill>
                <a:effectLst/>
                <a:latin typeface="+mn-lt"/>
                <a:ea typeface="+mn-ea"/>
                <a:cs typeface="+mn-cs"/>
              </a:rPr>
              <a:t>Problem szkodliwych treści polega głównie na ich powszechnej dostępności. Według raportu ponad 70% dzieci i młodzieży deklaruje, że nie ma problemów ze znalezieniem materiałów pornograficznych w sieci. Tylko 22% z rodziców ankietowanych przez NASK w 2024 roku ma świadomość, że ich dzieci miały doświadczenie z tego typu treściami, podczas gdy przyznaje się do tego 41% nastolatków. To prawie dwukrotnie więcej. Natomiast </a:t>
            </a:r>
            <a:r>
              <a:rPr lang="pl-PL" sz="1200" b="1" kern="1200" dirty="0">
                <a:solidFill>
                  <a:schemeClr val="tx1"/>
                </a:solidFill>
                <a:effectLst/>
                <a:latin typeface="+mn-lt"/>
                <a:ea typeface="+mn-ea"/>
                <a:cs typeface="+mn-cs"/>
              </a:rPr>
              <a:t>prawie połowa rodziców</a:t>
            </a:r>
            <a:r>
              <a:rPr lang="pl-PL" sz="1200" kern="1200" dirty="0">
                <a:solidFill>
                  <a:schemeClr val="tx1"/>
                </a:solidFill>
                <a:effectLst/>
                <a:latin typeface="+mn-lt"/>
                <a:ea typeface="+mn-ea"/>
                <a:cs typeface="+mn-cs"/>
              </a:rPr>
              <a:t> nie umie powiedzieć, czy ich dzieci oglądały pornografię, czy nie. </a:t>
            </a:r>
          </a:p>
          <a:p>
            <a:r>
              <a:rPr lang="pl-PL" sz="1200" kern="1200" dirty="0">
                <a:solidFill>
                  <a:schemeClr val="tx1"/>
                </a:solidFill>
                <a:effectLst/>
                <a:latin typeface="+mn-lt"/>
                <a:ea typeface="+mn-ea"/>
                <a:cs typeface="+mn-cs"/>
              </a:rPr>
              <a:t>Innym rodzajem szkodliwych treści są materiały typu </a:t>
            </a:r>
            <a:r>
              <a:rPr lang="pl-PL" sz="1200" kern="1200" dirty="0" err="1">
                <a:solidFill>
                  <a:schemeClr val="tx1"/>
                </a:solidFill>
                <a:effectLst/>
                <a:latin typeface="+mn-lt"/>
                <a:ea typeface="+mn-ea"/>
                <a:cs typeface="+mn-cs"/>
              </a:rPr>
              <a:t>gore</a:t>
            </a:r>
            <a:r>
              <a:rPr lang="pl-PL" sz="1200" kern="1200" dirty="0">
                <a:solidFill>
                  <a:schemeClr val="tx1"/>
                </a:solidFill>
                <a:effectLst/>
                <a:latin typeface="+mn-lt"/>
                <a:ea typeface="+mn-ea"/>
                <a:cs typeface="+mn-cs"/>
              </a:rPr>
              <a:t>, czyli krwawe i brutalne zdjęcia lub nagrania, które mogą imitować lub pokazywać realne przejawy brutalności wobec innych osób lub zwierząt. Tworzenie takich materiałów z wykorzystaniem AI jest obecnie zdecydowanie prostsze i tak samo zwiększa się ich dostępność. Tymczasem, poprzez dopracowanie algorytmów, coraz trudniej jest odróżnić, czy zdarzenia ukazane na nagraniu lub zdjęciu są prawdziwe, czy fałszywe. Taki sam problem dotyczy zalewającej sieć fali </a:t>
            </a:r>
            <a:r>
              <a:rPr lang="pl-PL" sz="1200" kern="1200" dirty="0" err="1">
                <a:solidFill>
                  <a:schemeClr val="tx1"/>
                </a:solidFill>
                <a:effectLst/>
                <a:latin typeface="+mn-lt"/>
                <a:ea typeface="+mn-ea"/>
                <a:cs typeface="+mn-cs"/>
              </a:rPr>
              <a:t>fake</a:t>
            </a:r>
            <a:r>
              <a:rPr lang="pl-PL" sz="1200" kern="1200" dirty="0">
                <a:solidFill>
                  <a:schemeClr val="tx1"/>
                </a:solidFill>
                <a:effectLst/>
                <a:latin typeface="+mn-lt"/>
                <a:ea typeface="+mn-ea"/>
                <a:cs typeface="+mn-cs"/>
              </a:rPr>
              <a:t> newsów. </a:t>
            </a:r>
          </a:p>
          <a:p>
            <a:endParaRPr lang="pl-PL" dirty="0"/>
          </a:p>
          <a:p>
            <a:r>
              <a:rPr lang="pl-PL" dirty="0"/>
              <a:t>Źródła:</a:t>
            </a:r>
          </a:p>
          <a:p>
            <a:r>
              <a:rPr lang="pl-PL" dirty="0"/>
              <a:t>https://www.nask.pl/media/2024/11/Nastolatki-wobec-pornografii-cyfrowej.pdf</a:t>
            </a:r>
          </a:p>
          <a:p>
            <a:r>
              <a:rPr lang="pl-PL" dirty="0"/>
              <a:t>https://www.nask.pl/media/2025/09/Nastolatki_RAPORT-2.pdf</a:t>
            </a:r>
          </a:p>
        </p:txBody>
      </p:sp>
      <p:sp>
        <p:nvSpPr>
          <p:cNvPr id="4" name="Slide Number Placeholder 3"/>
          <p:cNvSpPr>
            <a:spLocks noGrp="1"/>
          </p:cNvSpPr>
          <p:nvPr>
            <p:ph type="sldNum" sz="quarter" idx="5"/>
          </p:nvPr>
        </p:nvSpPr>
        <p:spPr/>
        <p:txBody>
          <a:bodyPr/>
          <a:lstStyle/>
          <a:p>
            <a:fld id="{E1E26BC5-550E-BA4D-986B-599221E7ED8A}" type="slidenum">
              <a:rPr lang="en-PL" smtClean="0"/>
              <a:t>22</a:t>
            </a:fld>
            <a:endParaRPr lang="en-PL"/>
          </a:p>
        </p:txBody>
      </p:sp>
    </p:spTree>
    <p:extLst>
      <p:ext uri="{BB962C8B-B14F-4D97-AF65-F5344CB8AC3E}">
        <p14:creationId xmlns:p14="http://schemas.microsoft.com/office/powerpoint/2010/main" val="13584467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pl-PL"/>
          </a:p>
        </p:txBody>
      </p:sp>
      <p:sp>
        <p:nvSpPr>
          <p:cNvPr id="3" name="Notes Placeholder 2"/>
          <p:cNvSpPr>
            <a:spLocks noGrp="1"/>
          </p:cNvSpPr>
          <p:nvPr>
            <p:ph type="body" idx="1"/>
          </p:nvPr>
        </p:nvSpPr>
        <p:spPr/>
        <p:txBody>
          <a:bodyPr/>
          <a:lstStyle/>
          <a:p>
            <a:r>
              <a:rPr lang="pl-PL" dirty="0"/>
              <a:t>Mimo iż legalny dostęp do pornografii mają osoby pełnoletnie, to według badania NASK średni wiek pierwszego kontaktu z materiałami o charakterze pornograficznym to 11 lat i 3 miesiące. Obniżający się wiek ekspozycji na treści pornograficzne ma istotny wpływ na rozwój najmłodszych oraz na normalizację </a:t>
            </a:r>
            <a:r>
              <a:rPr lang="pl-PL" dirty="0" err="1"/>
              <a:t>seksualizacji</a:t>
            </a:r>
            <a:r>
              <a:rPr lang="pl-PL" dirty="0"/>
              <a:t> wizerunku. Według raportu istnieje powiązanie pomiędzy wczesnym kontaktem z pornografią i częstotliwością jej oglądania, które wpływa na podatność i częstość udziału w sekstingu czy nawet podejmowanie ryzykownych </a:t>
            </a:r>
            <a:r>
              <a:rPr lang="pl-PL" dirty="0" err="1"/>
              <a:t>zachowań</a:t>
            </a:r>
            <a:r>
              <a:rPr lang="pl-PL" dirty="0"/>
              <a:t> o charakterze seksualnym w sieci, np. wysyłania intymnych zdjęć czy streamingu video. Warto zdać sobie sprawę z tego, że </a:t>
            </a:r>
            <a:r>
              <a:rPr lang="pl-PL" b="1" dirty="0"/>
              <a:t>33% najmłodszych badanych nie potrafiło określić, czy rzeczywistość seksualna przedstawiona w filmach pornograficznych jest taka jak w realnym życiu</a:t>
            </a:r>
            <a:r>
              <a:rPr lang="pl-PL" dirty="0"/>
              <a:t>.</a:t>
            </a:r>
          </a:p>
          <a:p>
            <a:r>
              <a:rPr lang="pl-PL" dirty="0"/>
              <a:t>Ćwierć z biorących udziału w badaniu chłopców przyznaje, że sięgają po tego typu materiały przynajmniej raz w tygodniu – a niewiele mniej raz dziennie. Badanie z 2022 roku wskazuje natomiast, że ponad 70% ankietowanych ogląda pornografię głównie na swoim smartfonie. </a:t>
            </a:r>
          </a:p>
          <a:p>
            <a:r>
              <a:rPr lang="pl-PL" b="1" dirty="0"/>
              <a:t>Co na to rodzice? </a:t>
            </a:r>
            <a:r>
              <a:rPr lang="pl-PL" dirty="0"/>
              <a:t>Zdecydowanie ponad połowa z nich twierdzi, że kontroluje dostęp swoich dzieci do pornografii. Tymczasem według nastolatków jest to tylko 18%.</a:t>
            </a:r>
          </a:p>
          <a:p>
            <a:endParaRPr lang="pl-PL" dirty="0"/>
          </a:p>
          <a:p>
            <a:r>
              <a:rPr lang="pl-PL" dirty="0"/>
              <a:t>Źródła:</a:t>
            </a:r>
          </a:p>
          <a:p>
            <a:r>
              <a:rPr lang="pl-PL" dirty="0"/>
              <a:t>https://www.nask.pl/media/2025/09/Nastolatki_RAPORT-2.pdf</a:t>
            </a:r>
          </a:p>
          <a:p>
            <a:r>
              <a:rPr lang="pl-PL" dirty="0"/>
              <a:t>https://dyzurnet.pl/uploads/2020/04/Ryzykowne_zachowania_na_www.pdf</a:t>
            </a:r>
          </a:p>
          <a:p>
            <a:r>
              <a:rPr lang="pl-PL" dirty="0"/>
              <a:t>https://www.nask.pl/media/2024/11/Nastolatki-wobec-pornografii-cyfrowej.pdf</a:t>
            </a:r>
          </a:p>
        </p:txBody>
      </p:sp>
      <p:sp>
        <p:nvSpPr>
          <p:cNvPr id="4" name="Slide Number Placeholder 3"/>
          <p:cNvSpPr>
            <a:spLocks noGrp="1"/>
          </p:cNvSpPr>
          <p:nvPr>
            <p:ph type="sldNum" sz="quarter" idx="5"/>
          </p:nvPr>
        </p:nvSpPr>
        <p:spPr/>
        <p:txBody>
          <a:bodyPr/>
          <a:lstStyle/>
          <a:p>
            <a:fld id="{E1E26BC5-550E-BA4D-986B-599221E7ED8A}" type="slidenum">
              <a:rPr lang="en-PL" smtClean="0"/>
              <a:t>23</a:t>
            </a:fld>
            <a:endParaRPr lang="en-PL"/>
          </a:p>
        </p:txBody>
      </p:sp>
    </p:spTree>
    <p:extLst>
      <p:ext uri="{BB962C8B-B14F-4D97-AF65-F5344CB8AC3E}">
        <p14:creationId xmlns:p14="http://schemas.microsoft.com/office/powerpoint/2010/main" val="36551613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pl-PL"/>
          </a:p>
        </p:txBody>
      </p:sp>
      <p:sp>
        <p:nvSpPr>
          <p:cNvPr id="3" name="Notes Placeholder 2"/>
          <p:cNvSpPr>
            <a:spLocks noGrp="1"/>
          </p:cNvSpPr>
          <p:nvPr>
            <p:ph type="body" idx="1"/>
          </p:nvPr>
        </p:nvSpPr>
        <p:spPr/>
        <p:txBody>
          <a:bodyPr/>
          <a:lstStyle/>
          <a:p>
            <a:r>
              <a:rPr lang="pl-PL" dirty="0"/>
              <a:t>Drastyczne treści pełne przemocy i okrucieństwa wobec ludzi lub zwierząt, </a:t>
            </a:r>
            <a:r>
              <a:rPr lang="pl-PL" dirty="0" err="1"/>
              <a:t>patostreamy</a:t>
            </a:r>
            <a:r>
              <a:rPr lang="pl-PL" dirty="0"/>
              <a:t> promujące patologiczne zachowania społeczne, jak libacje alkoholowe lub przyjmowanie narkotyków, materiały nawołujące do nienawiści, a nawet instrukcje zachęcające do zaburzeń odżywiania, samookaleczania czy popełnienia samobójstwa, to wszystko treści, na które dzieci i nastolatki natrafiają w Internecie według poradnika </a:t>
            </a:r>
            <a:r>
              <a:rPr lang="pl-PL" i="1" dirty="0"/>
              <a:t>Szkodliwe treści w Internecie. Nie akceptuję, reaguję!</a:t>
            </a:r>
            <a:r>
              <a:rPr lang="pl-PL" dirty="0"/>
              <a:t>. </a:t>
            </a:r>
          </a:p>
          <a:p>
            <a:r>
              <a:rPr lang="pl-PL" dirty="0"/>
              <a:t>Popularnością cieszą się zwłaszcza tzw. </a:t>
            </a:r>
            <a:r>
              <a:rPr lang="pl-PL" dirty="0" err="1"/>
              <a:t>patostreamy</a:t>
            </a:r>
            <a:r>
              <a:rPr lang="pl-PL" dirty="0"/>
              <a:t>, które według badań Fundacji Dajemy Dzieciom Siłę ogląda 37% młodzieży biorącej udział w ankiecie. Prawie 20% nastolatków oglądających </a:t>
            </a:r>
            <a:r>
              <a:rPr lang="pl-PL" dirty="0" err="1"/>
              <a:t>patotreści</a:t>
            </a:r>
            <a:r>
              <a:rPr lang="pl-PL" dirty="0"/>
              <a:t> przyznaje, że osoby biorące udział w takich nagraniach im imponują. Może to doprowadzić do tego, że młodzież będzie postrzegać tego typu działalność jako przepustkę do zdobycia popularności i zasięgów w sieci, a w konsekwencji do zrobienia </a:t>
            </a:r>
            <a:r>
              <a:rPr lang="pl-PL" dirty="0" err="1"/>
              <a:t>streamingowej</a:t>
            </a:r>
            <a:r>
              <a:rPr lang="pl-PL" dirty="0"/>
              <a:t> kariery. </a:t>
            </a:r>
          </a:p>
          <a:p>
            <a:endParaRPr lang="pl-PL" dirty="0"/>
          </a:p>
          <a:p>
            <a:r>
              <a:rPr lang="pl-PL" dirty="0"/>
              <a:t>Źródła:</a:t>
            </a:r>
          </a:p>
          <a:p>
            <a:r>
              <a:rPr lang="pl-PL" dirty="0"/>
              <a:t>https://cyberprofilaktyka.pl/publikacje/Szkodliwe%20tre%C5%9Bci%20w%20internecie_www.pdf</a:t>
            </a:r>
          </a:p>
        </p:txBody>
      </p:sp>
      <p:sp>
        <p:nvSpPr>
          <p:cNvPr id="4" name="Slide Number Placeholder 3"/>
          <p:cNvSpPr>
            <a:spLocks noGrp="1"/>
          </p:cNvSpPr>
          <p:nvPr>
            <p:ph type="sldNum" sz="quarter" idx="5"/>
          </p:nvPr>
        </p:nvSpPr>
        <p:spPr/>
        <p:txBody>
          <a:bodyPr/>
          <a:lstStyle/>
          <a:p>
            <a:fld id="{E1E26BC5-550E-BA4D-986B-599221E7ED8A}" type="slidenum">
              <a:rPr lang="en-PL" smtClean="0"/>
              <a:t>24</a:t>
            </a:fld>
            <a:endParaRPr lang="en-PL"/>
          </a:p>
        </p:txBody>
      </p:sp>
    </p:spTree>
    <p:extLst>
      <p:ext uri="{BB962C8B-B14F-4D97-AF65-F5344CB8AC3E}">
        <p14:creationId xmlns:p14="http://schemas.microsoft.com/office/powerpoint/2010/main" val="53073031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5E21E1-F731-811F-54AB-C6163E4925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1E5C49-2A29-4261-FA17-924217564501}"/>
              </a:ext>
            </a:extLst>
          </p:cNvPr>
          <p:cNvSpPr>
            <a:spLocks noGrp="1" noRot="1" noChangeAspect="1"/>
          </p:cNvSpPr>
          <p:nvPr>
            <p:ph type="sldImg"/>
          </p:nvPr>
        </p:nvSpPr>
        <p:spPr/>
        <p:txBody>
          <a:bodyPr/>
          <a:lstStyle/>
          <a:p>
            <a:endParaRPr lang="pl-PL"/>
          </a:p>
        </p:txBody>
      </p:sp>
      <p:sp>
        <p:nvSpPr>
          <p:cNvPr id="3" name="Notes Placeholder 2">
            <a:extLst>
              <a:ext uri="{FF2B5EF4-FFF2-40B4-BE49-F238E27FC236}">
                <a16:creationId xmlns:a16="http://schemas.microsoft.com/office/drawing/2014/main" id="{38DE7FD5-796C-FC90-F0B2-BB116FBFD2DA}"/>
              </a:ext>
            </a:extLst>
          </p:cNvPr>
          <p:cNvSpPr>
            <a:spLocks noGrp="1"/>
          </p:cNvSpPr>
          <p:nvPr>
            <p:ph type="body" idx="1"/>
          </p:nvPr>
        </p:nvSpPr>
        <p:spPr/>
        <p:txBody>
          <a:bodyPr/>
          <a:lstStyle/>
          <a:p>
            <a:r>
              <a:rPr lang="pl-PL" dirty="0"/>
              <a:t>Czas, który dzieci i nastolatki spędzają, korzystając z Internetu, z roku na rok wydłuża się – w raporcie NASK z 2024 roku czytamy, że wynosi on prawie 5 godzin dziennie, a w weekendy jeszcze dłużej. Więcej czasu w sieci spędzają dziewczęta, a im starsze dziecko, tym dłuższy czas korzystania. Niestety, badanie pokazuje również, że rodzice nie mają do końca świadomości, ile czasu na taką aktywność poświęcają ich dzieci, i zaniżają średni czas korzystania o ponad godzinę w dni powszednie i pół godziny w dni wolne. </a:t>
            </a:r>
          </a:p>
          <a:p>
            <a:r>
              <a:rPr lang="pl-PL" dirty="0"/>
              <a:t>Analiza wieku pierwszego kontaktu z telefonem podłączonym do Internetu wskazuje, że mimo iż najczęściej dzieci otrzymują </a:t>
            </a:r>
            <a:r>
              <a:rPr lang="pl-PL" dirty="0" err="1"/>
              <a:t>smartfona</a:t>
            </a:r>
            <a:r>
              <a:rPr lang="pl-PL" dirty="0"/>
              <a:t> z dostępem do sieci w wieku 9-10 lat, to jeszcze przed ukończeniem tego wieku ponad 40% badanych dzieci korzystała już z tego typu urządzenia. </a:t>
            </a:r>
          </a:p>
          <a:p>
            <a:endParaRPr lang="pl-PL" dirty="0"/>
          </a:p>
          <a:p>
            <a:r>
              <a:rPr lang="pl-PL" dirty="0"/>
              <a:t>Źródła:</a:t>
            </a:r>
          </a:p>
          <a:p>
            <a:r>
              <a:rPr lang="pl-PL" dirty="0"/>
              <a:t>https://www.nask.pl/media/2025/09/Nastolatki_RAPORT-2.pdf</a:t>
            </a:r>
          </a:p>
        </p:txBody>
      </p:sp>
      <p:sp>
        <p:nvSpPr>
          <p:cNvPr id="4" name="Slide Number Placeholder 3">
            <a:extLst>
              <a:ext uri="{FF2B5EF4-FFF2-40B4-BE49-F238E27FC236}">
                <a16:creationId xmlns:a16="http://schemas.microsoft.com/office/drawing/2014/main" id="{12809A79-611F-9560-70B1-03ADE919935E}"/>
              </a:ext>
            </a:extLst>
          </p:cNvPr>
          <p:cNvSpPr>
            <a:spLocks noGrp="1"/>
          </p:cNvSpPr>
          <p:nvPr>
            <p:ph type="sldNum" sz="quarter" idx="5"/>
          </p:nvPr>
        </p:nvSpPr>
        <p:spPr/>
        <p:txBody>
          <a:bodyPr/>
          <a:lstStyle/>
          <a:p>
            <a:fld id="{E1E26BC5-550E-BA4D-986B-599221E7ED8A}" type="slidenum">
              <a:rPr lang="en-PL" smtClean="0"/>
              <a:t>26</a:t>
            </a:fld>
            <a:endParaRPr lang="en-PL"/>
          </a:p>
        </p:txBody>
      </p:sp>
    </p:spTree>
    <p:extLst>
      <p:ext uri="{BB962C8B-B14F-4D97-AF65-F5344CB8AC3E}">
        <p14:creationId xmlns:p14="http://schemas.microsoft.com/office/powerpoint/2010/main" val="292076358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5F4A81-0B25-A6BC-597D-B1602570FD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C9F4DE-98BD-F46E-7DDF-65BCFC7FE1CC}"/>
              </a:ext>
            </a:extLst>
          </p:cNvPr>
          <p:cNvSpPr>
            <a:spLocks noGrp="1" noRot="1" noChangeAspect="1"/>
          </p:cNvSpPr>
          <p:nvPr>
            <p:ph type="sldImg"/>
          </p:nvPr>
        </p:nvSpPr>
        <p:spPr/>
        <p:txBody>
          <a:bodyPr/>
          <a:lstStyle/>
          <a:p>
            <a:endParaRPr lang="pl-PL"/>
          </a:p>
        </p:txBody>
      </p:sp>
      <p:sp>
        <p:nvSpPr>
          <p:cNvPr id="3" name="Notes Placeholder 2">
            <a:extLst>
              <a:ext uri="{FF2B5EF4-FFF2-40B4-BE49-F238E27FC236}">
                <a16:creationId xmlns:a16="http://schemas.microsoft.com/office/drawing/2014/main" id="{62A4A043-517F-E858-6734-D61B0635956A}"/>
              </a:ext>
            </a:extLst>
          </p:cNvPr>
          <p:cNvSpPr>
            <a:spLocks noGrp="1"/>
          </p:cNvSpPr>
          <p:nvPr>
            <p:ph type="body" idx="1"/>
          </p:nvPr>
        </p:nvSpPr>
        <p:spPr/>
        <p:txBody>
          <a:bodyPr/>
          <a:lstStyle/>
          <a:p>
            <a:r>
              <a:rPr lang="pl-PL" dirty="0"/>
              <a:t>Biorąc pod uwagę średni czas korzystania z Internetu w telefonie, średni wiek inicjacji oraz średnią długość życia w Polsce, sumarycznie możesz spędzić 16 lat, wpatrując się w swój smartfon. Czy jest to warte Twojego czasu bardziej niż kontakty z bliskimi, rekreacja, koncerty, wycieczki, sport, hobby i wszystkie inne aktywności, które możesz w tym czasie wykonać? </a:t>
            </a:r>
          </a:p>
        </p:txBody>
      </p:sp>
      <p:sp>
        <p:nvSpPr>
          <p:cNvPr id="4" name="Slide Number Placeholder 3">
            <a:extLst>
              <a:ext uri="{FF2B5EF4-FFF2-40B4-BE49-F238E27FC236}">
                <a16:creationId xmlns:a16="http://schemas.microsoft.com/office/drawing/2014/main" id="{BF534FE4-C46C-E1DF-3C3F-8C5D4C42AB8E}"/>
              </a:ext>
            </a:extLst>
          </p:cNvPr>
          <p:cNvSpPr>
            <a:spLocks noGrp="1"/>
          </p:cNvSpPr>
          <p:nvPr>
            <p:ph type="sldNum" sz="quarter" idx="5"/>
          </p:nvPr>
        </p:nvSpPr>
        <p:spPr/>
        <p:txBody>
          <a:bodyPr/>
          <a:lstStyle/>
          <a:p>
            <a:fld id="{E1E26BC5-550E-BA4D-986B-599221E7ED8A}" type="slidenum">
              <a:rPr lang="en-PL" smtClean="0"/>
              <a:t>27</a:t>
            </a:fld>
            <a:endParaRPr lang="en-PL"/>
          </a:p>
        </p:txBody>
      </p:sp>
    </p:spTree>
    <p:extLst>
      <p:ext uri="{BB962C8B-B14F-4D97-AF65-F5344CB8AC3E}">
        <p14:creationId xmlns:p14="http://schemas.microsoft.com/office/powerpoint/2010/main" val="30731662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C232E4-4AC7-4B6D-20C5-DD6706A621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C9361F-BFB3-2F23-3A6F-D44F190BFAF6}"/>
              </a:ext>
            </a:extLst>
          </p:cNvPr>
          <p:cNvSpPr>
            <a:spLocks noGrp="1" noRot="1" noChangeAspect="1"/>
          </p:cNvSpPr>
          <p:nvPr>
            <p:ph type="sldImg"/>
          </p:nvPr>
        </p:nvSpPr>
        <p:spPr/>
        <p:txBody>
          <a:bodyPr/>
          <a:lstStyle/>
          <a:p>
            <a:endParaRPr lang="pl-PL"/>
          </a:p>
        </p:txBody>
      </p:sp>
      <p:sp>
        <p:nvSpPr>
          <p:cNvPr id="3" name="Notes Placeholder 2">
            <a:extLst>
              <a:ext uri="{FF2B5EF4-FFF2-40B4-BE49-F238E27FC236}">
                <a16:creationId xmlns:a16="http://schemas.microsoft.com/office/drawing/2014/main" id="{90A0D2CE-60EC-733D-07EA-99AB4FC96885}"/>
              </a:ext>
            </a:extLst>
          </p:cNvPr>
          <p:cNvSpPr>
            <a:spLocks noGrp="1"/>
          </p:cNvSpPr>
          <p:nvPr>
            <p:ph type="body" idx="1"/>
          </p:nvPr>
        </p:nvSpPr>
        <p:spPr/>
        <p:txBody>
          <a:bodyPr/>
          <a:lstStyle/>
          <a:p>
            <a:r>
              <a:rPr lang="pl-PL" dirty="0"/>
              <a:t>Obecnie nastolatki korzystają z mediów społecznościowych średnio przez prawie 3 i pół godziny, co stanowi większość całościowego czasu spędzonego w sieci (średnio 5h dziennie). Zdecydowanie więcej czasu w serwisach społecznościowych spędzają dziewczęta – prawie godzinę dłużej niż chłopcy. Tylko 2% z grupy badanych dzieci i nastolatków nie posiada żadnego konta w </a:t>
            </a:r>
            <a:r>
              <a:rPr lang="pl-PL" dirty="0" err="1"/>
              <a:t>social</a:t>
            </a:r>
            <a:r>
              <a:rPr lang="pl-PL" dirty="0"/>
              <a:t> mediach. To jasno pokazuje, jak ważna dla młodych ludzi jest obecność w Internecie, tworzenie tam sieci znajomych i utrzymywanie relacji online. To również wskazówka, że jest to środowisko, w jakim są najbardziej narażeni na zagrożenia – również te związane z nadmiernym korzystaniem z telefonu i Internetu.</a:t>
            </a:r>
          </a:p>
          <a:p>
            <a:endParaRPr lang="pl-PL" dirty="0"/>
          </a:p>
          <a:p>
            <a:r>
              <a:rPr lang="pl-PL" dirty="0"/>
              <a:t>Źródła:</a:t>
            </a:r>
          </a:p>
          <a:p>
            <a:pPr marL="0" marR="0" lvl="0" indent="0" algn="l" defTabSz="914400" rtl="0" eaLnBrk="1" fontAlgn="auto" latinLnBrk="0" hangingPunct="1">
              <a:lnSpc>
                <a:spcPct val="100000"/>
              </a:lnSpc>
              <a:spcBef>
                <a:spcPts val="0"/>
              </a:spcBef>
              <a:spcAft>
                <a:spcPts val="0"/>
              </a:spcAft>
              <a:buClrTx/>
              <a:buSzTx/>
              <a:buFontTx/>
              <a:buNone/>
              <a:tabLst/>
              <a:defRPr/>
            </a:pPr>
            <a:r>
              <a:rPr lang="pl-PL" dirty="0"/>
              <a:t>https://www.nask.pl/media/2025/09/Nastolatki_RAPORT-2.pdf</a:t>
            </a:r>
          </a:p>
          <a:p>
            <a:r>
              <a:rPr lang="pl-PL" dirty="0"/>
              <a:t>https://www.internetmatters.org/pulse/#time-online</a:t>
            </a:r>
          </a:p>
        </p:txBody>
      </p:sp>
      <p:sp>
        <p:nvSpPr>
          <p:cNvPr id="4" name="Slide Number Placeholder 3">
            <a:extLst>
              <a:ext uri="{FF2B5EF4-FFF2-40B4-BE49-F238E27FC236}">
                <a16:creationId xmlns:a16="http://schemas.microsoft.com/office/drawing/2014/main" id="{829F1C82-E7F6-7852-4EF3-3DC04E969F7E}"/>
              </a:ext>
            </a:extLst>
          </p:cNvPr>
          <p:cNvSpPr>
            <a:spLocks noGrp="1"/>
          </p:cNvSpPr>
          <p:nvPr>
            <p:ph type="sldNum" sz="quarter" idx="5"/>
          </p:nvPr>
        </p:nvSpPr>
        <p:spPr/>
        <p:txBody>
          <a:bodyPr/>
          <a:lstStyle/>
          <a:p>
            <a:fld id="{E1E26BC5-550E-BA4D-986B-599221E7ED8A}" type="slidenum">
              <a:rPr lang="en-PL" smtClean="0"/>
              <a:t>28</a:t>
            </a:fld>
            <a:endParaRPr lang="en-PL"/>
          </a:p>
        </p:txBody>
      </p:sp>
    </p:spTree>
    <p:extLst>
      <p:ext uri="{BB962C8B-B14F-4D97-AF65-F5344CB8AC3E}">
        <p14:creationId xmlns:p14="http://schemas.microsoft.com/office/powerpoint/2010/main" val="322970631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59CF50-4A59-C506-AA52-C1FEED0598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B9FDE8-6A4A-B090-4C4C-8A2C188297CE}"/>
              </a:ext>
            </a:extLst>
          </p:cNvPr>
          <p:cNvSpPr>
            <a:spLocks noGrp="1" noRot="1" noChangeAspect="1"/>
          </p:cNvSpPr>
          <p:nvPr>
            <p:ph type="sldImg"/>
          </p:nvPr>
        </p:nvSpPr>
        <p:spPr/>
        <p:txBody>
          <a:bodyPr/>
          <a:lstStyle/>
          <a:p>
            <a:endParaRPr lang="pl-PL"/>
          </a:p>
        </p:txBody>
      </p:sp>
      <p:sp>
        <p:nvSpPr>
          <p:cNvPr id="3" name="Notes Placeholder 2">
            <a:extLst>
              <a:ext uri="{FF2B5EF4-FFF2-40B4-BE49-F238E27FC236}">
                <a16:creationId xmlns:a16="http://schemas.microsoft.com/office/drawing/2014/main" id="{A976B6F2-D518-A527-1221-A8C5DFA0C80B}"/>
              </a:ext>
            </a:extLst>
          </p:cNvPr>
          <p:cNvSpPr>
            <a:spLocks noGrp="1"/>
          </p:cNvSpPr>
          <p:nvPr>
            <p:ph type="body" idx="1"/>
          </p:nvPr>
        </p:nvSpPr>
        <p:spPr/>
        <p:txBody>
          <a:bodyPr/>
          <a:lstStyle/>
          <a:p>
            <a:r>
              <a:rPr lang="pl-PL" dirty="0"/>
              <a:t>Obecnie nawet przepisy prawa zaczynają regulować korzystanie ze smartfonów w przestrzeni publicznej – w Prawie o ruchu drogowym znalazł się zapis zakazujący korzystania z telefonu lub innego urządzenia elektronicznego w trakcie przekraczania jezdni, drogi rowerowej lub torowiska w sposób uniemożliwiający obserwację sytuacji w takim miejscu (Art. 14, pkt. 8). Wynika to z faktu, że widok osoby idącej i wpatrującej się w swój smartfon jest już standardem. Ale przemieszczanie się to nie jedyna czynność, którą wykonujemy, korzystając równolegle z telefonu. 33% ankietowanych nastolatków przyznało, że dzieje się to w trakcie rozmów z rówieśnikami, 43% w trakcie oglądania TV, 45% w trakcie nauki, a ponad połowa obserwuje treści w telefonie podczas jedzenia i zasypiania. 65% nastolatków deklaruje, że prawie nigdy nie rozstaje się ze swoim smartfonem. Nie oznacza to jednak, że jako ludzkość staliśmy się bardziej wielozadaniowi. Oznacza to tylko tyle, że jesteśmy nieustannie rozproszeni.</a:t>
            </a:r>
          </a:p>
          <a:p>
            <a:endParaRPr lang="pl-PL" dirty="0"/>
          </a:p>
          <a:p>
            <a:r>
              <a:rPr lang="pl-PL" dirty="0"/>
              <a:t>Źródła:</a:t>
            </a:r>
          </a:p>
          <a:p>
            <a:r>
              <a:rPr lang="pl-PL" dirty="0"/>
              <a:t>https://www.nask.pl/media/2025/09/Nastolatki_RAPORT-2.pdf</a:t>
            </a:r>
          </a:p>
          <a:p>
            <a:r>
              <a:rPr lang="pl-PL" dirty="0"/>
              <a:t>https://sip.lex.pl/akty-prawne/dzu-dziennik-ustaw/prawo-o-ruchu-drogowym-16798732/art-14</a:t>
            </a:r>
          </a:p>
        </p:txBody>
      </p:sp>
      <p:sp>
        <p:nvSpPr>
          <p:cNvPr id="4" name="Slide Number Placeholder 3">
            <a:extLst>
              <a:ext uri="{FF2B5EF4-FFF2-40B4-BE49-F238E27FC236}">
                <a16:creationId xmlns:a16="http://schemas.microsoft.com/office/drawing/2014/main" id="{B98EBBFE-8990-837C-5C95-BFF27C55215D}"/>
              </a:ext>
            </a:extLst>
          </p:cNvPr>
          <p:cNvSpPr>
            <a:spLocks noGrp="1"/>
          </p:cNvSpPr>
          <p:nvPr>
            <p:ph type="sldNum" sz="quarter" idx="5"/>
          </p:nvPr>
        </p:nvSpPr>
        <p:spPr/>
        <p:txBody>
          <a:bodyPr/>
          <a:lstStyle/>
          <a:p>
            <a:fld id="{E1E26BC5-550E-BA4D-986B-599221E7ED8A}" type="slidenum">
              <a:rPr lang="en-PL" smtClean="0"/>
              <a:t>29</a:t>
            </a:fld>
            <a:endParaRPr lang="en-PL"/>
          </a:p>
        </p:txBody>
      </p:sp>
    </p:spTree>
    <p:extLst>
      <p:ext uri="{BB962C8B-B14F-4D97-AF65-F5344CB8AC3E}">
        <p14:creationId xmlns:p14="http://schemas.microsoft.com/office/powerpoint/2010/main" val="413069031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FBBA48-BA23-35BE-239D-23ABFDA351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E12A35-7A45-0041-6787-F9D8F557CE83}"/>
              </a:ext>
            </a:extLst>
          </p:cNvPr>
          <p:cNvSpPr>
            <a:spLocks noGrp="1" noRot="1" noChangeAspect="1"/>
          </p:cNvSpPr>
          <p:nvPr>
            <p:ph type="sldImg"/>
          </p:nvPr>
        </p:nvSpPr>
        <p:spPr/>
        <p:txBody>
          <a:bodyPr/>
          <a:lstStyle/>
          <a:p>
            <a:endParaRPr lang="pl-PL"/>
          </a:p>
        </p:txBody>
      </p:sp>
      <p:sp>
        <p:nvSpPr>
          <p:cNvPr id="3" name="Notes Placeholder 2">
            <a:extLst>
              <a:ext uri="{FF2B5EF4-FFF2-40B4-BE49-F238E27FC236}">
                <a16:creationId xmlns:a16="http://schemas.microsoft.com/office/drawing/2014/main" id="{6A47EF28-80D6-DD6E-39A8-D00CA8730049}"/>
              </a:ext>
            </a:extLst>
          </p:cNvPr>
          <p:cNvSpPr>
            <a:spLocks noGrp="1"/>
          </p:cNvSpPr>
          <p:nvPr>
            <p:ph type="body" idx="1"/>
          </p:nvPr>
        </p:nvSpPr>
        <p:spPr/>
        <p:txBody>
          <a:bodyPr/>
          <a:lstStyle/>
          <a:p>
            <a:r>
              <a:rPr lang="pl-PL" dirty="0"/>
              <a:t>Problematyczne korzystanie z telefonu nie jest sklasyfikowane jako uzależnienie, jednak pojawia się coraz więcej badań wskazujących, że w schemacie nadmiernego </a:t>
            </a:r>
            <a:r>
              <a:rPr lang="pl-PL" dirty="0" err="1"/>
              <a:t>scrollowania</a:t>
            </a:r>
            <a:r>
              <a:rPr lang="pl-PL" dirty="0"/>
              <a:t> występują podobne mechanizmy i skutki, co w innych uzależnieniach. A związane jest to z aktywnością tzw. ośrodka nagrody, który jest jedną ze struktur układu limbicznego, będącego częścią ludzkiego układu nerwowego. Neuroprzekaźnik jakim jest dopamina, powszechnie nazywany jest „hormonem nagrody”, ponieważ w dużej mierze odpowiada za odczuwanie przyjemności i motywacji do działania, stymulując układ nagrody. Tymczasem w organizmie występuje dużo więcej receptorów reagujących na działanie dopaminy, które odpowiadają za takie reakcje, jak np. napięcie mięśni i koordynację, stymulację układu krwionośnego, wydzielanie innych hormonów w ciele i, ostatecznie, procesy emocjonalne i poznawcze, np. zapamiętywanie. </a:t>
            </a:r>
          </a:p>
          <a:p>
            <a:r>
              <a:rPr lang="pl-PL" dirty="0"/>
              <a:t>Neurony (komórki nerwowe), które odpowiadają za wydzielanie dopaminy, są stymulowane w sytuacji, która stanowi swoistą „nagrodę” za nasze zachowanie. Może to być zarówno podjęcie jakiejś przyjemnej aktywności, jak i reakcja eliminująca „zagrożenie”, czyli np. ucieczka. Te schematy postępowania aktywują się również podczas korzystania z telefonu, gdy stanowi on ucieczkę od obowiązków albo po prostu źródło przyjemnych i zabawnych filmików. W obu wypadkach ludzki mózg zostaje nagrodzony porcją dopaminy, którą odbierają receptory. Im więcej wydzielanej dopaminy, tym mniejsza wrażliwość receptorów, co prowadzi do zwiększenia zapotrzebowania. Nadmierne, wielogodzinne korzystanie z telefonu można porównać do zjedzenia całej paczki cukierków na raz, zamiast dawkowania sobie po jednym.</a:t>
            </a:r>
          </a:p>
          <a:p>
            <a:endParaRPr lang="pl-PL" dirty="0"/>
          </a:p>
          <a:p>
            <a:r>
              <a:rPr lang="pl-PL" dirty="0"/>
              <a:t>Źródła:</a:t>
            </a:r>
          </a:p>
          <a:p>
            <a:r>
              <a:rPr lang="pl-PL" dirty="0"/>
              <a:t>https://hrejterzy.com/stop-scrolling/</a:t>
            </a:r>
          </a:p>
          <a:p>
            <a:r>
              <a:rPr lang="pl-PL" dirty="0"/>
              <a:t>https://hrejterzy.com/dzieci-bezpieczne-w-sieci/</a:t>
            </a:r>
          </a:p>
          <a:p>
            <a:endParaRPr lang="pl-PL" dirty="0"/>
          </a:p>
        </p:txBody>
      </p:sp>
      <p:sp>
        <p:nvSpPr>
          <p:cNvPr id="4" name="Slide Number Placeholder 3">
            <a:extLst>
              <a:ext uri="{FF2B5EF4-FFF2-40B4-BE49-F238E27FC236}">
                <a16:creationId xmlns:a16="http://schemas.microsoft.com/office/drawing/2014/main" id="{475F2A49-F530-D7A3-5E50-083A2401688D}"/>
              </a:ext>
            </a:extLst>
          </p:cNvPr>
          <p:cNvSpPr>
            <a:spLocks noGrp="1"/>
          </p:cNvSpPr>
          <p:nvPr>
            <p:ph type="sldNum" sz="quarter" idx="5"/>
          </p:nvPr>
        </p:nvSpPr>
        <p:spPr/>
        <p:txBody>
          <a:bodyPr/>
          <a:lstStyle/>
          <a:p>
            <a:fld id="{E1E26BC5-550E-BA4D-986B-599221E7ED8A}" type="slidenum">
              <a:rPr lang="en-PL" smtClean="0"/>
              <a:t>30</a:t>
            </a:fld>
            <a:endParaRPr lang="en-PL"/>
          </a:p>
        </p:txBody>
      </p:sp>
    </p:spTree>
    <p:extLst>
      <p:ext uri="{BB962C8B-B14F-4D97-AF65-F5344CB8AC3E}">
        <p14:creationId xmlns:p14="http://schemas.microsoft.com/office/powerpoint/2010/main" val="132839981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7CC476-79BA-C452-C0D4-0FE2B0B354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4DD321-51FB-34CD-6C6A-6F474F7D3CB2}"/>
              </a:ext>
            </a:extLst>
          </p:cNvPr>
          <p:cNvSpPr>
            <a:spLocks noGrp="1" noRot="1" noChangeAspect="1"/>
          </p:cNvSpPr>
          <p:nvPr>
            <p:ph type="sldImg"/>
          </p:nvPr>
        </p:nvSpPr>
        <p:spPr/>
        <p:txBody>
          <a:bodyPr/>
          <a:lstStyle/>
          <a:p>
            <a:endParaRPr lang="pl-PL"/>
          </a:p>
        </p:txBody>
      </p:sp>
      <p:sp>
        <p:nvSpPr>
          <p:cNvPr id="3" name="Notes Placeholder 2">
            <a:extLst>
              <a:ext uri="{FF2B5EF4-FFF2-40B4-BE49-F238E27FC236}">
                <a16:creationId xmlns:a16="http://schemas.microsoft.com/office/drawing/2014/main" id="{71110333-B038-42E5-C8F5-1C2ED57256B9}"/>
              </a:ext>
            </a:extLst>
          </p:cNvPr>
          <p:cNvSpPr>
            <a:spLocks noGrp="1"/>
          </p:cNvSpPr>
          <p:nvPr>
            <p:ph type="body" idx="1"/>
          </p:nvPr>
        </p:nvSpPr>
        <p:spPr/>
        <p:txBody>
          <a:bodyPr/>
          <a:lstStyle/>
          <a:p>
            <a:r>
              <a:rPr lang="pl-PL" dirty="0"/>
              <a:t>Ponieważ dopamina pełni rolę w różnych funkcjach organizmu, to rozregulowanie systemu dopaminergicznego może prowadzić do licznych negatywnych skutków. Ze względu na jej udział w funkcjach poznawczych, nadmiar dopaminy prowadzi do problemów ze skupieniem, zapamiętywaniem i w efekcie do trudności w nauce. Wpływ dopaminy na regulację cyklu dobowego objawia się pogorszeniem jakości snu, trudnościami w zasypianiu, a nawet bezsennością. Bombardowanie swojego układu nerwowego dopaminą to również utrzymywanie w swoim ciele reakcji charakterystycznych dla „ucieczki”, czyli podwyższonego ciśnienia krwi, natomiast momenty niedoborów hormonu wynikające z odstawienia bodźca objawiają się m.in. zwiększonym napięciem, irytacją, zmęczeniem czy uczuciem lęku.</a:t>
            </a:r>
          </a:p>
          <a:p>
            <a:r>
              <a:rPr lang="pl-PL" dirty="0"/>
              <a:t>Dopamina ma również bezpośredni wpływ na możliwość wystąpienia chorób psychicznych, w tym np. schizofrenii, co zdarza się w przypadkach uzależnienia od substancji psychotropowych. Natomiast niedobór dopaminy jest ściśle powiązany z wystąpieniami depresji, która nie bez przyczyny została przez WHO okrzyknięta chorobą XXI wieku. </a:t>
            </a:r>
          </a:p>
          <a:p>
            <a:r>
              <a:rPr lang="pl-PL" dirty="0"/>
              <a:t>Więcej na ten temat oraz wszystkie źródła znajdziesz w artykule https://hrejterzy.com/stop-scrolling/. </a:t>
            </a:r>
          </a:p>
        </p:txBody>
      </p:sp>
      <p:sp>
        <p:nvSpPr>
          <p:cNvPr id="4" name="Slide Number Placeholder 3">
            <a:extLst>
              <a:ext uri="{FF2B5EF4-FFF2-40B4-BE49-F238E27FC236}">
                <a16:creationId xmlns:a16="http://schemas.microsoft.com/office/drawing/2014/main" id="{D77602E2-ED8B-69B7-042C-3FF233EB35B2}"/>
              </a:ext>
            </a:extLst>
          </p:cNvPr>
          <p:cNvSpPr>
            <a:spLocks noGrp="1"/>
          </p:cNvSpPr>
          <p:nvPr>
            <p:ph type="sldNum" sz="quarter" idx="5"/>
          </p:nvPr>
        </p:nvSpPr>
        <p:spPr/>
        <p:txBody>
          <a:bodyPr/>
          <a:lstStyle/>
          <a:p>
            <a:fld id="{E1E26BC5-550E-BA4D-986B-599221E7ED8A}" type="slidenum">
              <a:rPr lang="en-PL" smtClean="0"/>
              <a:t>31</a:t>
            </a:fld>
            <a:endParaRPr lang="en-PL"/>
          </a:p>
        </p:txBody>
      </p:sp>
    </p:spTree>
    <p:extLst>
      <p:ext uri="{BB962C8B-B14F-4D97-AF65-F5344CB8AC3E}">
        <p14:creationId xmlns:p14="http://schemas.microsoft.com/office/powerpoint/2010/main" val="114845434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953608-D50E-232F-CD59-6C3818EC67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CAD70A-EB70-B151-BFAE-64D82F81EB3B}"/>
              </a:ext>
            </a:extLst>
          </p:cNvPr>
          <p:cNvSpPr>
            <a:spLocks noGrp="1" noRot="1" noChangeAspect="1"/>
          </p:cNvSpPr>
          <p:nvPr>
            <p:ph type="sldImg"/>
          </p:nvPr>
        </p:nvSpPr>
        <p:spPr/>
        <p:txBody>
          <a:bodyPr/>
          <a:lstStyle/>
          <a:p>
            <a:endParaRPr lang="pl-PL"/>
          </a:p>
        </p:txBody>
      </p:sp>
      <p:sp>
        <p:nvSpPr>
          <p:cNvPr id="3" name="Notes Placeholder 2">
            <a:extLst>
              <a:ext uri="{FF2B5EF4-FFF2-40B4-BE49-F238E27FC236}">
                <a16:creationId xmlns:a16="http://schemas.microsoft.com/office/drawing/2014/main" id="{50AA0A78-0912-FE84-B8B6-9481E31BAAD3}"/>
              </a:ext>
            </a:extLst>
          </p:cNvPr>
          <p:cNvSpPr>
            <a:spLocks noGrp="1"/>
          </p:cNvSpPr>
          <p:nvPr>
            <p:ph type="body" idx="1"/>
          </p:nvPr>
        </p:nvSpPr>
        <p:spPr/>
        <p:txBody>
          <a:bodyPr/>
          <a:lstStyle/>
          <a:p>
            <a:r>
              <a:rPr lang="pl-PL" dirty="0"/>
              <a:t>Powodów, dla których dzieci i młodzież sięgają po sztuczną inteligencję, jest dużo, a jak widać w badaniu InternetMatters.org, różnią się one w zależności od charakteru, poziomu wrażliwości i specyfiki potrzeb dziecka. Najczęstszym i wspólnym dla różnych dzieci powodem jest szukanie pomocy w odrabianiu zadań szkolnych i poszukiwanie informacji oraz ciekawość. Inne motywacje różnią się w zależności od potrzeb. Dzieci o wysokim poziomie wrażliwości zdecydowanie częściej szukają u AI porady, towarzystwa lub wsparcia emocjonalnego, czyli wartości charakterystycznych dla relacji międzyludzkich. </a:t>
            </a:r>
          </a:p>
          <a:p>
            <a:endParaRPr lang="pl-PL" dirty="0"/>
          </a:p>
          <a:p>
            <a:r>
              <a:rPr lang="pl-PL" dirty="0"/>
              <a:t>Źródła:</a:t>
            </a:r>
          </a:p>
          <a:p>
            <a:r>
              <a:rPr lang="pl-PL" dirty="0"/>
              <a:t>https://www.internetmatters.org/wp-content/uploads/2025/07/AI-Chatbots-Report-V5-Final-Version.pdf</a:t>
            </a:r>
          </a:p>
        </p:txBody>
      </p:sp>
      <p:sp>
        <p:nvSpPr>
          <p:cNvPr id="4" name="Slide Number Placeholder 3">
            <a:extLst>
              <a:ext uri="{FF2B5EF4-FFF2-40B4-BE49-F238E27FC236}">
                <a16:creationId xmlns:a16="http://schemas.microsoft.com/office/drawing/2014/main" id="{766AE071-27C4-A34E-F42E-E8F073FFD7E3}"/>
              </a:ext>
            </a:extLst>
          </p:cNvPr>
          <p:cNvSpPr>
            <a:spLocks noGrp="1"/>
          </p:cNvSpPr>
          <p:nvPr>
            <p:ph type="sldNum" sz="quarter" idx="5"/>
          </p:nvPr>
        </p:nvSpPr>
        <p:spPr/>
        <p:txBody>
          <a:bodyPr/>
          <a:lstStyle/>
          <a:p>
            <a:fld id="{E1E26BC5-550E-BA4D-986B-599221E7ED8A}" type="slidenum">
              <a:rPr lang="en-PL" smtClean="0"/>
              <a:t>33</a:t>
            </a:fld>
            <a:endParaRPr lang="en-PL"/>
          </a:p>
        </p:txBody>
      </p:sp>
    </p:spTree>
    <p:extLst>
      <p:ext uri="{BB962C8B-B14F-4D97-AF65-F5344CB8AC3E}">
        <p14:creationId xmlns:p14="http://schemas.microsoft.com/office/powerpoint/2010/main" val="131398514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0C54D0-139C-9C34-CAE3-773E4779BD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D95B78-A88B-E415-AE21-2A49D0073264}"/>
              </a:ext>
            </a:extLst>
          </p:cNvPr>
          <p:cNvSpPr>
            <a:spLocks noGrp="1" noRot="1" noChangeAspect="1"/>
          </p:cNvSpPr>
          <p:nvPr>
            <p:ph type="sldImg"/>
          </p:nvPr>
        </p:nvSpPr>
        <p:spPr/>
        <p:txBody>
          <a:bodyPr/>
          <a:lstStyle/>
          <a:p>
            <a:endParaRPr lang="pl-PL"/>
          </a:p>
        </p:txBody>
      </p:sp>
      <p:sp>
        <p:nvSpPr>
          <p:cNvPr id="3" name="Notes Placeholder 2">
            <a:extLst>
              <a:ext uri="{FF2B5EF4-FFF2-40B4-BE49-F238E27FC236}">
                <a16:creationId xmlns:a16="http://schemas.microsoft.com/office/drawing/2014/main" id="{C2918228-7F8C-37D3-8A56-B9AC3ECFE41C}"/>
              </a:ext>
            </a:extLst>
          </p:cNvPr>
          <p:cNvSpPr>
            <a:spLocks noGrp="1"/>
          </p:cNvSpPr>
          <p:nvPr>
            <p:ph type="body" idx="1"/>
          </p:nvPr>
        </p:nvSpPr>
        <p:spPr/>
        <p:txBody>
          <a:bodyPr/>
          <a:lstStyle/>
          <a:p>
            <a:r>
              <a:rPr lang="pl-PL" dirty="0"/>
              <a:t>Zacieśnianie relacji z AI to skutek, ale również nowa przyczyna, kryzysu więzi międzyludzkich. Już 33% badanej przez InternetMatters.org młodzieży odpowiedziało, że woli rozmawiać na ważne tematy z AI niż ze swoimi rodzicami czy przyjaciółmi. Przede wszystkim sztuczna inteligencja stworzona jest tak, aby zgadzać się z rozmówcą i nie urazić go. Stąd dzieci, które obawiają się oceny innych, krytyki i poczucia odrzucenia, wolą podzielić się swoimi problemami z AI, aby nie narazić się na ostracyzm. Według badań </a:t>
            </a:r>
            <a:r>
              <a:rPr lang="pl-PL" dirty="0" err="1"/>
              <a:t>Common</a:t>
            </a:r>
            <a:r>
              <a:rPr lang="pl-PL" dirty="0"/>
              <a:t> </a:t>
            </a:r>
            <a:r>
              <a:rPr lang="pl-PL" dirty="0" err="1"/>
              <a:t>Sense</a:t>
            </a:r>
            <a:r>
              <a:rPr lang="pl-PL" dirty="0"/>
              <a:t> Media, mimo iż 30% nastolatków ocenia sztuczną inteligencję jako po prostu źródło rozrywki, to aż blisko 20% docenia ją za porady, 17% za ciągłą dostępność, 14% za brak oceniania, a aż 12% za to, że </a:t>
            </a:r>
            <a:r>
              <a:rPr lang="pl-PL" b="1" dirty="0"/>
              <a:t>mogą powiedzieć swojemu AI-przyjacielowi wszystko to, czego nie powiedziałyby swoim bliskim</a:t>
            </a:r>
            <a:r>
              <a:rPr lang="pl-PL" dirty="0"/>
              <a:t>.</a:t>
            </a:r>
          </a:p>
          <a:p>
            <a:endParaRPr lang="pl-PL" dirty="0"/>
          </a:p>
          <a:p>
            <a:r>
              <a:rPr lang="pl-PL" dirty="0"/>
              <a:t>Źródła:</a:t>
            </a:r>
          </a:p>
          <a:p>
            <a:r>
              <a:rPr lang="pl-PL" dirty="0"/>
              <a:t>https://www.internetmatters.org/wp-content/uploads/2025/07/AI-Chatbots-Report-V5-Final-Version.pdf</a:t>
            </a:r>
          </a:p>
          <a:p>
            <a:r>
              <a:rPr lang="pl-PL" dirty="0"/>
              <a:t>https://www.commonsensemedia.org/sites/default/files/research/report/talk-trust-and-trade-offs_2025_web.pdf</a:t>
            </a:r>
          </a:p>
        </p:txBody>
      </p:sp>
      <p:sp>
        <p:nvSpPr>
          <p:cNvPr id="4" name="Slide Number Placeholder 3">
            <a:extLst>
              <a:ext uri="{FF2B5EF4-FFF2-40B4-BE49-F238E27FC236}">
                <a16:creationId xmlns:a16="http://schemas.microsoft.com/office/drawing/2014/main" id="{A4BBFCF2-4847-A0CA-5475-80C84C152C5D}"/>
              </a:ext>
            </a:extLst>
          </p:cNvPr>
          <p:cNvSpPr>
            <a:spLocks noGrp="1"/>
          </p:cNvSpPr>
          <p:nvPr>
            <p:ph type="sldNum" sz="quarter" idx="5"/>
          </p:nvPr>
        </p:nvSpPr>
        <p:spPr/>
        <p:txBody>
          <a:bodyPr/>
          <a:lstStyle/>
          <a:p>
            <a:fld id="{E1E26BC5-550E-BA4D-986B-599221E7ED8A}" type="slidenum">
              <a:rPr lang="en-PL" smtClean="0"/>
              <a:t>34</a:t>
            </a:fld>
            <a:endParaRPr lang="en-PL"/>
          </a:p>
        </p:txBody>
      </p:sp>
    </p:spTree>
    <p:extLst>
      <p:ext uri="{BB962C8B-B14F-4D97-AF65-F5344CB8AC3E}">
        <p14:creationId xmlns:p14="http://schemas.microsoft.com/office/powerpoint/2010/main" val="423722184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3BEFE4-26EA-4EC5-5AD3-0BC9E23B35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24BAE9-4228-F7EC-613C-C206DBD3C90E}"/>
              </a:ext>
            </a:extLst>
          </p:cNvPr>
          <p:cNvSpPr>
            <a:spLocks noGrp="1" noRot="1" noChangeAspect="1"/>
          </p:cNvSpPr>
          <p:nvPr>
            <p:ph type="sldImg"/>
          </p:nvPr>
        </p:nvSpPr>
        <p:spPr/>
        <p:txBody>
          <a:bodyPr/>
          <a:lstStyle/>
          <a:p>
            <a:endParaRPr lang="pl-PL"/>
          </a:p>
        </p:txBody>
      </p:sp>
      <p:sp>
        <p:nvSpPr>
          <p:cNvPr id="3" name="Notes Placeholder 2">
            <a:extLst>
              <a:ext uri="{FF2B5EF4-FFF2-40B4-BE49-F238E27FC236}">
                <a16:creationId xmlns:a16="http://schemas.microsoft.com/office/drawing/2014/main" id="{FAA625F2-EF9F-0272-1272-AA4C5818B21E}"/>
              </a:ext>
            </a:extLst>
          </p:cNvPr>
          <p:cNvSpPr>
            <a:spLocks noGrp="1"/>
          </p:cNvSpPr>
          <p:nvPr>
            <p:ph type="body" idx="1"/>
          </p:nvPr>
        </p:nvSpPr>
        <p:spPr/>
        <p:txBody>
          <a:bodyPr/>
          <a:lstStyle/>
          <a:p>
            <a:r>
              <a:rPr lang="pl-PL" dirty="0"/>
              <a:t>Małe dzieci posiadają zdecydowanie mniej doświadczenia w poruszaniu się w rzeczywistości niż dorośli – nie filtrują informacji, które do nich docierają i ciężko im jeszcze ocenić, co jest prawdziwe, a co nie. Badanie przeprowadzone w grupie dzieci w wieku 6-11 lat, które aktywnie korzystały z interaktywnych głośników ze sztuczną inteligencją, potwierdziło, że najmłodsze dzieci w dużej mierze mają problem z oceną, czy AI jest prawdziwe, czy ma uczucia i czy można się do niej zwracać niemiło. Połowa dzieci w tym wieku zadeklarowała, że w pełni ufa sztucznej inteligencji, a 40% z badanych dzieci oceniło, że informacje podane im przez AI są prawdziwe. Pozwala to sądzić, że jeśli dzieci od najmłodszych lat będą korzystały z narzędzi AI bez wprowadzenia i kontroli, to nie nauczą się krytycznego myślenia ani weryfikacji danych. </a:t>
            </a:r>
          </a:p>
          <a:p>
            <a:r>
              <a:rPr lang="pl-PL" dirty="0"/>
              <a:t>Więcej na ten temat piszemy w artykule https://hrejterzy.com/uwazai/. </a:t>
            </a:r>
          </a:p>
          <a:p>
            <a:endParaRPr lang="pl-PL" dirty="0"/>
          </a:p>
          <a:p>
            <a:r>
              <a:rPr lang="pl-PL" dirty="0"/>
              <a:t>Źródła:</a:t>
            </a:r>
          </a:p>
          <a:p>
            <a:r>
              <a:rPr lang="pl-PL" dirty="0"/>
              <a:t>https://www.sciencedirect.com/science/article/pii/S2666920X23000553?via%3Dihub</a:t>
            </a:r>
          </a:p>
        </p:txBody>
      </p:sp>
      <p:sp>
        <p:nvSpPr>
          <p:cNvPr id="4" name="Slide Number Placeholder 3">
            <a:extLst>
              <a:ext uri="{FF2B5EF4-FFF2-40B4-BE49-F238E27FC236}">
                <a16:creationId xmlns:a16="http://schemas.microsoft.com/office/drawing/2014/main" id="{B9EC8DBB-2BF8-400B-BE1D-0E1664C56261}"/>
              </a:ext>
            </a:extLst>
          </p:cNvPr>
          <p:cNvSpPr>
            <a:spLocks noGrp="1"/>
          </p:cNvSpPr>
          <p:nvPr>
            <p:ph type="sldNum" sz="quarter" idx="5"/>
          </p:nvPr>
        </p:nvSpPr>
        <p:spPr/>
        <p:txBody>
          <a:bodyPr/>
          <a:lstStyle/>
          <a:p>
            <a:fld id="{E1E26BC5-550E-BA4D-986B-599221E7ED8A}" type="slidenum">
              <a:rPr lang="en-PL" smtClean="0"/>
              <a:t>35</a:t>
            </a:fld>
            <a:endParaRPr lang="en-PL"/>
          </a:p>
        </p:txBody>
      </p:sp>
    </p:spTree>
    <p:extLst>
      <p:ext uri="{BB962C8B-B14F-4D97-AF65-F5344CB8AC3E}">
        <p14:creationId xmlns:p14="http://schemas.microsoft.com/office/powerpoint/2010/main" val="358658946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pl-PL"/>
          </a:p>
        </p:txBody>
      </p:sp>
      <p:sp>
        <p:nvSpPr>
          <p:cNvPr id="3" name="Notes Placeholder 2"/>
          <p:cNvSpPr>
            <a:spLocks noGrp="1"/>
          </p:cNvSpPr>
          <p:nvPr>
            <p:ph type="body" idx="1"/>
          </p:nvPr>
        </p:nvSpPr>
        <p:spPr/>
        <p:txBody>
          <a:bodyPr/>
          <a:lstStyle/>
          <a:p>
            <a:r>
              <a:rPr lang="pl-PL" dirty="0"/>
              <a:t>AI niesie ze sobą mnóstwo możliwości, ale również szereg zagrożeń, których warto mieć świadomość. Zwłaszcza w kontekście dzieci i młodzieży. </a:t>
            </a:r>
          </a:p>
          <a:p>
            <a:r>
              <a:rPr lang="pl-PL" dirty="0"/>
              <a:t>Modele LLM analizują, przetwarzają i generują odpowiedzi na podstawie zbioru informacji, do których mają dostęp w sieci. To generuje ryzyko halucynowania czy po prostu podawania fałszywych odpowiedzi, które wynikają z oparcia się na fałszywych danych. Odpowiedzialność za weryfikację prawdziwości informacji uzyskiwanych od AI leży po stronie człowieka, dlatego od początku warto zwracać uwagę na krytyczność wobec AI. </a:t>
            </a:r>
          </a:p>
          <a:p>
            <a:r>
              <a:rPr lang="pl-PL" dirty="0"/>
              <a:t>W jednym z przekrojowych badań na temat AI zbadano dostępne aplikacje na telefon bazujące na sztucznej inteligencji. Duża część z nich miała formę </a:t>
            </a:r>
            <a:r>
              <a:rPr lang="pl-PL" dirty="0" err="1"/>
              <a:t>chatbotów</a:t>
            </a:r>
            <a:r>
              <a:rPr lang="pl-PL" dirty="0"/>
              <a:t> stworzonych do relacji romantycznych lub interakcji seksualnych, ale nawet boty o charakterze „AI </a:t>
            </a:r>
            <a:r>
              <a:rPr lang="pl-PL" dirty="0" err="1"/>
              <a:t>companion</a:t>
            </a:r>
            <a:r>
              <a:rPr lang="pl-PL" dirty="0"/>
              <a:t>” potrafiły wygenerować roznegliżowane selfie lub zaangażować w seksting użytkownika w wieku nieodpowiednim do interakcji erotycznych. </a:t>
            </a:r>
          </a:p>
          <a:p>
            <a:r>
              <a:rPr lang="pl-PL" dirty="0"/>
              <a:t>Wykorzystywanie AI w szkole i nauce to już standard, bo ponad 50% uczniów korzysta ze sztucznej inteligencji w tym celu, a 38% z nich robi to mimo zakazu nauczyciela (</a:t>
            </a:r>
            <a:r>
              <a:rPr lang="pl-PL" dirty="0" err="1"/>
              <a:t>Common</a:t>
            </a:r>
            <a:r>
              <a:rPr lang="pl-PL" dirty="0"/>
              <a:t> </a:t>
            </a:r>
            <a:r>
              <a:rPr lang="pl-PL" dirty="0" err="1"/>
              <a:t>Sense</a:t>
            </a:r>
            <a:r>
              <a:rPr lang="pl-PL" dirty="0"/>
              <a:t> Media). Niestety, pójście na łatwiznę nie pozostaje bez konsekwencji. Weryfikacja informacji, dokonywanie wyboru, myślenie krytyczne, logiczne i kreatywne, umiejętność pisania, analiza danych, a także kwestie zapamiętywania i uczenia się – to wszystko rzeczy, które wykształcają się w procesie nauczania i wymagają włożonego wysiłku po to, aby uruchomić odpowiednie procesy w mózgu. </a:t>
            </a:r>
          </a:p>
          <a:p>
            <a:r>
              <a:rPr lang="pl-PL" dirty="0"/>
              <a:t>Według badania aż 52% nastolatków, które w ogóle skorzystało z </a:t>
            </a:r>
            <a:r>
              <a:rPr lang="pl-PL" dirty="0" err="1"/>
              <a:t>chatbota</a:t>
            </a:r>
            <a:r>
              <a:rPr lang="pl-PL" dirty="0"/>
              <a:t> AI, zostało z nim na dłużej. Sztuczna inteligencja jest stworzona w taki sposób, aby człowiek chciał z niej korzystać – zawsze dostępna, zaangażowana, nie zaprzecza, służy wsparciem i poradą. To prosta droga do wykreowania uzależnienia emocjonalnego, zwłaszcza u młodych ludzi, u których potrzeba akceptacji i przynależności jest ogromna, a nie zawsze możliwa do zaspokojenia wśród najbliższych. I mimo iż bot nie jest prawdziwy, to emocje po drugiej stronie już tak. </a:t>
            </a:r>
          </a:p>
          <a:p>
            <a:r>
              <a:rPr lang="pl-PL" dirty="0"/>
              <a:t>Zbudowane zaufanie oraz brak krytycznego myślenia u użytkownika mogą w prosty sposób doprowadzić do przekazania jego danych wrażliwych na serwery, na których LLM przetwarza informacje. Mogą to być zarówno dane prywatne, jak i w skrajnych przypadkach dane firmowe o charakterze trade </a:t>
            </a:r>
            <a:r>
              <a:rPr lang="pl-PL" dirty="0" err="1"/>
              <a:t>secret</a:t>
            </a:r>
            <a:r>
              <a:rPr lang="pl-PL" dirty="0"/>
              <a:t>. Wiele modeli ma w warunkach licencyjnych informację o tym, że dane użytkowników są wykorzystywane do celów związanych z dalszym trenowaniem algorytmu, a co za tym idzie – będą nadal przetwarzane i mogą posłużyć jako dane wynikowe dla innego użytkownika. </a:t>
            </a:r>
          </a:p>
          <a:p>
            <a:endParaRPr lang="pl-PL" dirty="0"/>
          </a:p>
          <a:p>
            <a:r>
              <a:rPr lang="pl-PL" dirty="0"/>
              <a:t>Źródła:</a:t>
            </a:r>
          </a:p>
          <a:p>
            <a:r>
              <a:rPr lang="pl-PL" dirty="0"/>
              <a:t>https://www.researchgate.net/profile/Samia-Firmino-Pinto/publication/385212435_AI_Friend_Risks_Implications_and_Recommendations_on_Generative_AI_for_Children/links/671a9bed55a5271cded8c599/AI-Friend-Risks-Implications-and-Recommendations-on-Generative-AI-for-Children.pdf</a:t>
            </a:r>
          </a:p>
          <a:p>
            <a:r>
              <a:rPr lang="pl-PL" dirty="0"/>
              <a:t>https://www.commonsensemedia.org/sites/default/files/featured-content/files/common-sense-ai-polling-memo-may-10-2023-final.pdf</a:t>
            </a:r>
          </a:p>
          <a:p>
            <a:r>
              <a:rPr lang="pl-PL" dirty="0"/>
              <a:t>https://www.commonsensemedia.org/sites/default/files/research/report/talk-trust-and-trade-offs_2025_web.pdf</a:t>
            </a:r>
          </a:p>
        </p:txBody>
      </p:sp>
      <p:sp>
        <p:nvSpPr>
          <p:cNvPr id="4" name="Slide Number Placeholder 3"/>
          <p:cNvSpPr>
            <a:spLocks noGrp="1"/>
          </p:cNvSpPr>
          <p:nvPr>
            <p:ph type="sldNum" sz="quarter" idx="5"/>
          </p:nvPr>
        </p:nvSpPr>
        <p:spPr/>
        <p:txBody>
          <a:bodyPr/>
          <a:lstStyle/>
          <a:p>
            <a:fld id="{E1E26BC5-550E-BA4D-986B-599221E7ED8A}" type="slidenum">
              <a:rPr lang="en-PL" smtClean="0"/>
              <a:t>36</a:t>
            </a:fld>
            <a:endParaRPr lang="en-PL"/>
          </a:p>
        </p:txBody>
      </p:sp>
    </p:spTree>
    <p:extLst>
      <p:ext uri="{BB962C8B-B14F-4D97-AF65-F5344CB8AC3E}">
        <p14:creationId xmlns:p14="http://schemas.microsoft.com/office/powerpoint/2010/main" val="254609795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pl-PL"/>
          </a:p>
        </p:txBody>
      </p:sp>
      <p:sp>
        <p:nvSpPr>
          <p:cNvPr id="3" name="Notes Placeholder 2"/>
          <p:cNvSpPr>
            <a:spLocks noGrp="1"/>
          </p:cNvSpPr>
          <p:nvPr>
            <p:ph type="body" idx="1"/>
          </p:nvPr>
        </p:nvSpPr>
        <p:spPr/>
        <p:txBody>
          <a:bodyPr/>
          <a:lstStyle/>
          <a:p>
            <a:r>
              <a:rPr lang="pl-PL" dirty="0"/>
              <a:t>Dzieci sprzeciwiają się rodzicom, nastolatkowie wchodzą w okres buntu i mają na wszystko swoje zdanie, a opiekunowie często czują się ignorowani i bezsilni. To naturalna kolej rzeczy, gdy młody człowiek wyrabia sobie własne opinie, uczy się podejmować decyzje i ponosić ich konsekwencje. Mimo to </a:t>
            </a:r>
            <a:r>
              <a:rPr lang="pl-PL" b="1" dirty="0"/>
              <a:t>ponad 80% dzieci i nastolatków deklaruje, że to właśnie rodzice i opiekunowie są ich głównym źródłem informacji na temat bezpieczeństwa w Internecie</a:t>
            </a:r>
            <a:r>
              <a:rPr lang="pl-PL" dirty="0"/>
              <a:t>. Dlatego rola rodzica w budowaniu cyfrowej świadomości i dobrych nawyków u dziecka jest kluczowa. Ale też warto zadać sobie pytanie: czy ja sam(a) korzystam z Internetu i swojego </a:t>
            </a:r>
            <a:r>
              <a:rPr lang="pl-PL" dirty="0" err="1"/>
              <a:t>smartfona</a:t>
            </a:r>
            <a:r>
              <a:rPr lang="pl-PL" dirty="0"/>
              <a:t> w taki sposób, w jaki chciał(a)bym, żeby korzystało moje dziecko?</a:t>
            </a:r>
          </a:p>
          <a:p>
            <a:endParaRPr lang="pl-PL" dirty="0"/>
          </a:p>
          <a:p>
            <a:r>
              <a:rPr lang="pl-PL" dirty="0"/>
              <a:t>Źródła:</a:t>
            </a:r>
          </a:p>
          <a:p>
            <a:r>
              <a:rPr lang="pl-PL" dirty="0"/>
              <a:t>https://www.internetmatters.org/pulse/</a:t>
            </a:r>
          </a:p>
        </p:txBody>
      </p:sp>
      <p:sp>
        <p:nvSpPr>
          <p:cNvPr id="4" name="Slide Number Placeholder 3"/>
          <p:cNvSpPr>
            <a:spLocks noGrp="1"/>
          </p:cNvSpPr>
          <p:nvPr>
            <p:ph type="sldNum" sz="quarter" idx="5"/>
          </p:nvPr>
        </p:nvSpPr>
        <p:spPr/>
        <p:txBody>
          <a:bodyPr/>
          <a:lstStyle/>
          <a:p>
            <a:fld id="{E1E26BC5-550E-BA4D-986B-599221E7ED8A}" type="slidenum">
              <a:rPr lang="en-PL" smtClean="0"/>
              <a:t>37</a:t>
            </a:fld>
            <a:endParaRPr lang="en-PL"/>
          </a:p>
        </p:txBody>
      </p:sp>
    </p:spTree>
    <p:extLst>
      <p:ext uri="{BB962C8B-B14F-4D97-AF65-F5344CB8AC3E}">
        <p14:creationId xmlns:p14="http://schemas.microsoft.com/office/powerpoint/2010/main" val="106123804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B4DBB3-EF2C-2B39-2CFC-956DD4B0D5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D31141-AD83-E0F1-2661-862C6B21F415}"/>
              </a:ext>
            </a:extLst>
          </p:cNvPr>
          <p:cNvSpPr>
            <a:spLocks noGrp="1" noRot="1" noChangeAspect="1"/>
          </p:cNvSpPr>
          <p:nvPr>
            <p:ph type="sldImg"/>
          </p:nvPr>
        </p:nvSpPr>
        <p:spPr/>
        <p:txBody>
          <a:bodyPr/>
          <a:lstStyle/>
          <a:p>
            <a:endParaRPr lang="pl-PL"/>
          </a:p>
        </p:txBody>
      </p:sp>
      <p:sp>
        <p:nvSpPr>
          <p:cNvPr id="3" name="Notes Placeholder 2">
            <a:extLst>
              <a:ext uri="{FF2B5EF4-FFF2-40B4-BE49-F238E27FC236}">
                <a16:creationId xmlns:a16="http://schemas.microsoft.com/office/drawing/2014/main" id="{DDE176B5-9029-91DC-53A2-04A01AFDE736}"/>
              </a:ext>
            </a:extLst>
          </p:cNvPr>
          <p:cNvSpPr>
            <a:spLocks noGrp="1"/>
          </p:cNvSpPr>
          <p:nvPr>
            <p:ph type="body" idx="1"/>
          </p:nvPr>
        </p:nvSpPr>
        <p:spPr/>
        <p:txBody>
          <a:bodyPr/>
          <a:lstStyle/>
          <a:p>
            <a:r>
              <a:rPr lang="pl-PL" dirty="0"/>
              <a:t>Cyfrowe bezpieczeństwo to podstawa, aby w ogóle poruszać się w sieci. Włamania na konta portali społecznościowych, przejęcie wyposażenia w grze, utrata swojego profilu w aplikacji – to wszystko efekty niestosowania odpowiednich zabezpieczeń. Podstawą jest </a:t>
            </a:r>
            <a:r>
              <a:rPr lang="pl-PL" b="1" dirty="0"/>
              <a:t>używanie różnych haseł do różnych kont </a:t>
            </a:r>
            <a:r>
              <a:rPr lang="pl-PL" dirty="0"/>
              <a:t>– nie tylko jednego, które powtarza się wszędzie. Najlepiej, gdyby hasła miały kilkanaście znaków, zawierały wielkie i małe litery, cyfry oraz znaki specjalne. </a:t>
            </a:r>
            <a:r>
              <a:rPr lang="pl-PL" b="1" dirty="0"/>
              <a:t>Nie musisz ich pamiętać, od tego jest menadżer haseł</a:t>
            </a:r>
            <a:r>
              <a:rPr lang="pl-PL" dirty="0"/>
              <a:t>. Do tego koniecznie dołącz </a:t>
            </a:r>
            <a:r>
              <a:rPr lang="pl-PL" b="1" dirty="0"/>
              <a:t>dodatkową metodę uwierzytelniania </a:t>
            </a:r>
            <a:r>
              <a:rPr lang="pl-PL" dirty="0"/>
              <a:t>– może to być kod sms, autoryzacja w aplikacji, odcisk palca lub inny rodzaj biometrii, a także klucz U2F. Na koncie bankowym ustaw </a:t>
            </a:r>
            <a:r>
              <a:rPr lang="pl-PL" b="1" dirty="0"/>
              <a:t>sobie limity dla płatności internetowych i konieczność dodatkowej autoryzacji</a:t>
            </a:r>
            <a:r>
              <a:rPr lang="pl-PL" dirty="0"/>
              <a:t>, np. przez aplikację banku. I dbaj o aktualność swojego oprogramowania, ponieważ znaczna część podatności w popularnych aplikacjach jest aktywnie wykorzystywana do przejmowania poświadczeń.</a:t>
            </a:r>
          </a:p>
          <a:p>
            <a:endParaRPr lang="pl-PL" dirty="0"/>
          </a:p>
          <a:p>
            <a:r>
              <a:rPr lang="pl-PL" dirty="0"/>
              <a:t>Źródła:</a:t>
            </a:r>
          </a:p>
          <a:p>
            <a:r>
              <a:rPr lang="pl-PL" dirty="0"/>
              <a:t>https://1password.com/product/</a:t>
            </a:r>
          </a:p>
          <a:p>
            <a:r>
              <a:rPr lang="pl-PL" dirty="0"/>
              <a:t>https://bitwarden.com/products/personal/</a:t>
            </a:r>
          </a:p>
        </p:txBody>
      </p:sp>
      <p:sp>
        <p:nvSpPr>
          <p:cNvPr id="4" name="Slide Number Placeholder 3">
            <a:extLst>
              <a:ext uri="{FF2B5EF4-FFF2-40B4-BE49-F238E27FC236}">
                <a16:creationId xmlns:a16="http://schemas.microsoft.com/office/drawing/2014/main" id="{47E95075-1E20-BCF3-53FF-62006712E19A}"/>
              </a:ext>
            </a:extLst>
          </p:cNvPr>
          <p:cNvSpPr>
            <a:spLocks noGrp="1"/>
          </p:cNvSpPr>
          <p:nvPr>
            <p:ph type="sldNum" sz="quarter" idx="5"/>
          </p:nvPr>
        </p:nvSpPr>
        <p:spPr/>
        <p:txBody>
          <a:bodyPr/>
          <a:lstStyle/>
          <a:p>
            <a:fld id="{E1E26BC5-550E-BA4D-986B-599221E7ED8A}" type="slidenum">
              <a:rPr lang="en-PL" smtClean="0"/>
              <a:t>38</a:t>
            </a:fld>
            <a:endParaRPr lang="en-PL"/>
          </a:p>
        </p:txBody>
      </p:sp>
    </p:spTree>
    <p:extLst>
      <p:ext uri="{BB962C8B-B14F-4D97-AF65-F5344CB8AC3E}">
        <p14:creationId xmlns:p14="http://schemas.microsoft.com/office/powerpoint/2010/main" val="214486025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176EBD-D9B1-60F3-3F97-0095CF918E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30D7D0-0B58-ABE4-E02D-410EAB2AEF90}"/>
              </a:ext>
            </a:extLst>
          </p:cNvPr>
          <p:cNvSpPr>
            <a:spLocks noGrp="1" noRot="1" noChangeAspect="1"/>
          </p:cNvSpPr>
          <p:nvPr>
            <p:ph type="sldImg"/>
          </p:nvPr>
        </p:nvSpPr>
        <p:spPr/>
        <p:txBody>
          <a:bodyPr/>
          <a:lstStyle/>
          <a:p>
            <a:endParaRPr lang="pl-PL"/>
          </a:p>
        </p:txBody>
      </p:sp>
      <p:sp>
        <p:nvSpPr>
          <p:cNvPr id="3" name="Notes Placeholder 2">
            <a:extLst>
              <a:ext uri="{FF2B5EF4-FFF2-40B4-BE49-F238E27FC236}">
                <a16:creationId xmlns:a16="http://schemas.microsoft.com/office/drawing/2014/main" id="{FBE60C83-B46C-921F-497F-A8C58E97B203}"/>
              </a:ext>
            </a:extLst>
          </p:cNvPr>
          <p:cNvSpPr>
            <a:spLocks noGrp="1"/>
          </p:cNvSpPr>
          <p:nvPr>
            <p:ph type="body" idx="1"/>
          </p:nvPr>
        </p:nvSpPr>
        <p:spPr/>
        <p:txBody>
          <a:bodyPr/>
          <a:lstStyle/>
          <a:p>
            <a:r>
              <a:rPr lang="pl-PL" dirty="0"/>
              <a:t>Zasieki z haseł, biometrii i uwierzytelniania nie załatwią za Ciebie wszystkiego. Aby bezpiecznie poruszać się po Internecie, dziecko potrzebuje nawigatora – kogoś, kto wskaże mu drogę i wyjaśni, gdzie czekają zagrożenia. Dlatego bardzo ważne jest, aby rozmawiać i uświadamiać, bez oceniania i zakazów, bez wyrzutów i traktowania z góry. Aby młody człowiek poczuł się pełnowartościowym rozmówcą, warto okazać zainteresowanie temu, co ma do powiedzenia i dać mu znać, że to wszystko nie wynika z potrzeby kontroli nad nim, ale z troski o jego dobro i bezpieczeństwo. Pozwól nastolatkowi korzystać ze </a:t>
            </a:r>
            <a:r>
              <a:rPr lang="pl-PL" dirty="0" err="1"/>
              <a:t>smartfona</a:t>
            </a:r>
            <a:r>
              <a:rPr lang="pl-PL" dirty="0"/>
              <a:t> według wspólnie ustalonych zasad, na które oboje się zgodzicie. Daj mu/jej poczucie, że też bierze udział w decydowaniu o sobie. </a:t>
            </a:r>
          </a:p>
          <a:p>
            <a:r>
              <a:rPr lang="pl-PL" dirty="0"/>
              <a:t>Możecie też obejrzeć razem nasze video o tym, jak działa uzależnienie od telefonu youtu.be/XbDiM8sM7gc.</a:t>
            </a:r>
          </a:p>
        </p:txBody>
      </p:sp>
      <p:sp>
        <p:nvSpPr>
          <p:cNvPr id="4" name="Slide Number Placeholder 3">
            <a:extLst>
              <a:ext uri="{FF2B5EF4-FFF2-40B4-BE49-F238E27FC236}">
                <a16:creationId xmlns:a16="http://schemas.microsoft.com/office/drawing/2014/main" id="{A2FDDFE5-C460-D4FB-3A8C-89FD865A3D28}"/>
              </a:ext>
            </a:extLst>
          </p:cNvPr>
          <p:cNvSpPr>
            <a:spLocks noGrp="1"/>
          </p:cNvSpPr>
          <p:nvPr>
            <p:ph type="sldNum" sz="quarter" idx="5"/>
          </p:nvPr>
        </p:nvSpPr>
        <p:spPr/>
        <p:txBody>
          <a:bodyPr/>
          <a:lstStyle/>
          <a:p>
            <a:fld id="{E1E26BC5-550E-BA4D-986B-599221E7ED8A}" type="slidenum">
              <a:rPr lang="en-PL" smtClean="0"/>
              <a:t>39</a:t>
            </a:fld>
            <a:endParaRPr lang="en-PL"/>
          </a:p>
        </p:txBody>
      </p:sp>
    </p:spTree>
    <p:extLst>
      <p:ext uri="{BB962C8B-B14F-4D97-AF65-F5344CB8AC3E}">
        <p14:creationId xmlns:p14="http://schemas.microsoft.com/office/powerpoint/2010/main" val="201917516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BA4D0E-E1BD-8728-E776-9A5368B87A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3F0F8F-2913-52AD-CFBD-8B605EE709B7}"/>
              </a:ext>
            </a:extLst>
          </p:cNvPr>
          <p:cNvSpPr>
            <a:spLocks noGrp="1" noRot="1" noChangeAspect="1"/>
          </p:cNvSpPr>
          <p:nvPr>
            <p:ph type="sldImg"/>
          </p:nvPr>
        </p:nvSpPr>
        <p:spPr/>
        <p:txBody>
          <a:bodyPr/>
          <a:lstStyle/>
          <a:p>
            <a:endParaRPr lang="pl-PL"/>
          </a:p>
        </p:txBody>
      </p:sp>
      <p:sp>
        <p:nvSpPr>
          <p:cNvPr id="3" name="Notes Placeholder 2">
            <a:extLst>
              <a:ext uri="{FF2B5EF4-FFF2-40B4-BE49-F238E27FC236}">
                <a16:creationId xmlns:a16="http://schemas.microsoft.com/office/drawing/2014/main" id="{0FE8B91E-DF93-62A3-DB0C-A3E18064C085}"/>
              </a:ext>
            </a:extLst>
          </p:cNvPr>
          <p:cNvSpPr>
            <a:spLocks noGrp="1"/>
          </p:cNvSpPr>
          <p:nvPr>
            <p:ph type="body" idx="1"/>
          </p:nvPr>
        </p:nvSpPr>
        <p:spPr/>
        <p:txBody>
          <a:bodyPr/>
          <a:lstStyle/>
          <a:p>
            <a:r>
              <a:rPr lang="pl-PL" dirty="0"/>
              <a:t>Większość systemów posiada obecnie wbudowane narzędzia kontroli rodzicielskiej, ale istnieje również szereg aplikacji do zarządzania dostępem do różnych stron, ograniczania instalowania aplikacji czy ustawiania limitów korzystania. Aby zobaczyć, jak ustawić różnego rodzaju limity w różnych aplikacjach, zajrzyj do naszego artykułu hrejterzy.com/</a:t>
            </a:r>
            <a:r>
              <a:rPr lang="pl-PL" dirty="0" err="1"/>
              <a:t>uwazai</a:t>
            </a:r>
            <a:r>
              <a:rPr lang="pl-PL" dirty="0"/>
              <a:t>/#ogranicz.</a:t>
            </a:r>
          </a:p>
          <a:p>
            <a:r>
              <a:rPr lang="pl-PL" dirty="0"/>
              <a:t>Pamiętaj jednak, że odgórne narzucanie dziecku i nastolatkowi ograniczeń na pewno spotka się z jego oporem i próbami ich pokonania lub obejścia. Zamiast decydować o tym samodzielnie, spróbuj wspólnie z dzieckiem opracować strategię kontroli rodzicielskiej. Ustalcie wspólnie limity czasowe, wybierzcie istotne aplikacje z punktu widzenia Twojego i dziecka. Wytłumacz, dlaczego chcesz zastosować takie, a nie inne ograniczenia. Pamiętaj, że łatwiej jest respektować zasady, które się rozumie.</a:t>
            </a:r>
          </a:p>
        </p:txBody>
      </p:sp>
      <p:sp>
        <p:nvSpPr>
          <p:cNvPr id="4" name="Slide Number Placeholder 3">
            <a:extLst>
              <a:ext uri="{FF2B5EF4-FFF2-40B4-BE49-F238E27FC236}">
                <a16:creationId xmlns:a16="http://schemas.microsoft.com/office/drawing/2014/main" id="{F715B6C1-7D8C-49FF-25D6-4DDD082836B1}"/>
              </a:ext>
            </a:extLst>
          </p:cNvPr>
          <p:cNvSpPr>
            <a:spLocks noGrp="1"/>
          </p:cNvSpPr>
          <p:nvPr>
            <p:ph type="sldNum" sz="quarter" idx="5"/>
          </p:nvPr>
        </p:nvSpPr>
        <p:spPr/>
        <p:txBody>
          <a:bodyPr/>
          <a:lstStyle/>
          <a:p>
            <a:fld id="{E1E26BC5-550E-BA4D-986B-599221E7ED8A}" type="slidenum">
              <a:rPr lang="en-PL" smtClean="0"/>
              <a:t>40</a:t>
            </a:fld>
            <a:endParaRPr lang="en-PL"/>
          </a:p>
        </p:txBody>
      </p:sp>
    </p:spTree>
    <p:extLst>
      <p:ext uri="{BB962C8B-B14F-4D97-AF65-F5344CB8AC3E}">
        <p14:creationId xmlns:p14="http://schemas.microsoft.com/office/powerpoint/2010/main" val="396443850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C49035-99F4-271F-9DA6-1E11F16DDC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83B1B0-9C53-9F32-54A6-D56A18D0FE29}"/>
              </a:ext>
            </a:extLst>
          </p:cNvPr>
          <p:cNvSpPr>
            <a:spLocks noGrp="1" noRot="1" noChangeAspect="1"/>
          </p:cNvSpPr>
          <p:nvPr>
            <p:ph type="sldImg"/>
          </p:nvPr>
        </p:nvSpPr>
        <p:spPr/>
        <p:txBody>
          <a:bodyPr/>
          <a:lstStyle/>
          <a:p>
            <a:endParaRPr lang="pl-PL"/>
          </a:p>
        </p:txBody>
      </p:sp>
      <p:sp>
        <p:nvSpPr>
          <p:cNvPr id="3" name="Notes Placeholder 2">
            <a:extLst>
              <a:ext uri="{FF2B5EF4-FFF2-40B4-BE49-F238E27FC236}">
                <a16:creationId xmlns:a16="http://schemas.microsoft.com/office/drawing/2014/main" id="{A72D44E8-6447-8DBB-9418-66DB1C7D9424}"/>
              </a:ext>
            </a:extLst>
          </p:cNvPr>
          <p:cNvSpPr>
            <a:spLocks noGrp="1"/>
          </p:cNvSpPr>
          <p:nvPr>
            <p:ph type="body" idx="1"/>
          </p:nvPr>
        </p:nvSpPr>
        <p:spPr/>
        <p:txBody>
          <a:bodyPr/>
          <a:lstStyle/>
          <a:p>
            <a:endParaRPr lang="pl-PL" dirty="0"/>
          </a:p>
        </p:txBody>
      </p:sp>
      <p:sp>
        <p:nvSpPr>
          <p:cNvPr id="4" name="Slide Number Placeholder 3">
            <a:extLst>
              <a:ext uri="{FF2B5EF4-FFF2-40B4-BE49-F238E27FC236}">
                <a16:creationId xmlns:a16="http://schemas.microsoft.com/office/drawing/2014/main" id="{3B2456A2-8430-7EAB-D1EE-D6A342048524}"/>
              </a:ext>
            </a:extLst>
          </p:cNvPr>
          <p:cNvSpPr>
            <a:spLocks noGrp="1"/>
          </p:cNvSpPr>
          <p:nvPr>
            <p:ph type="sldNum" sz="quarter" idx="5"/>
          </p:nvPr>
        </p:nvSpPr>
        <p:spPr/>
        <p:txBody>
          <a:bodyPr/>
          <a:lstStyle/>
          <a:p>
            <a:fld id="{E1E26BC5-550E-BA4D-986B-599221E7ED8A}" type="slidenum">
              <a:rPr lang="en-PL" smtClean="0"/>
              <a:t>41</a:t>
            </a:fld>
            <a:endParaRPr lang="en-PL"/>
          </a:p>
        </p:txBody>
      </p:sp>
    </p:spTree>
    <p:extLst>
      <p:ext uri="{BB962C8B-B14F-4D97-AF65-F5344CB8AC3E}">
        <p14:creationId xmlns:p14="http://schemas.microsoft.com/office/powerpoint/2010/main" val="326419512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9460B0-A15C-14BF-5F84-180F08D318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2E54D5-0BEE-05DD-1ECD-B4128D43DF09}"/>
              </a:ext>
            </a:extLst>
          </p:cNvPr>
          <p:cNvSpPr>
            <a:spLocks noGrp="1" noRot="1" noChangeAspect="1"/>
          </p:cNvSpPr>
          <p:nvPr>
            <p:ph type="sldImg"/>
          </p:nvPr>
        </p:nvSpPr>
        <p:spPr/>
        <p:txBody>
          <a:bodyPr/>
          <a:lstStyle/>
          <a:p>
            <a:endParaRPr lang="pl-PL"/>
          </a:p>
        </p:txBody>
      </p:sp>
      <p:sp>
        <p:nvSpPr>
          <p:cNvPr id="3" name="Notes Placeholder 2">
            <a:extLst>
              <a:ext uri="{FF2B5EF4-FFF2-40B4-BE49-F238E27FC236}">
                <a16:creationId xmlns:a16="http://schemas.microsoft.com/office/drawing/2014/main" id="{E5A624B5-E062-A629-7566-ED576F4C2666}"/>
              </a:ext>
            </a:extLst>
          </p:cNvPr>
          <p:cNvSpPr>
            <a:spLocks noGrp="1"/>
          </p:cNvSpPr>
          <p:nvPr>
            <p:ph type="body" idx="1"/>
          </p:nvPr>
        </p:nvSpPr>
        <p:spPr/>
        <p:txBody>
          <a:bodyPr/>
          <a:lstStyle/>
          <a:p>
            <a:r>
              <a:rPr lang="pl-PL" dirty="0"/>
              <a:t>Źródła:</a:t>
            </a:r>
          </a:p>
          <a:p>
            <a:r>
              <a:rPr lang="pl-PL" dirty="0"/>
              <a:t>https://www.microsoft.com/en-us/microsoft-365/blog/2020/05/11/new-microsoft-family-safety-app-now-available-preview-ios-android/</a:t>
            </a:r>
          </a:p>
        </p:txBody>
      </p:sp>
      <p:sp>
        <p:nvSpPr>
          <p:cNvPr id="4" name="Slide Number Placeholder 3">
            <a:extLst>
              <a:ext uri="{FF2B5EF4-FFF2-40B4-BE49-F238E27FC236}">
                <a16:creationId xmlns:a16="http://schemas.microsoft.com/office/drawing/2014/main" id="{ACE00701-3436-0964-F6C3-D9303689E74C}"/>
              </a:ext>
            </a:extLst>
          </p:cNvPr>
          <p:cNvSpPr>
            <a:spLocks noGrp="1"/>
          </p:cNvSpPr>
          <p:nvPr>
            <p:ph type="sldNum" sz="quarter" idx="5"/>
          </p:nvPr>
        </p:nvSpPr>
        <p:spPr/>
        <p:txBody>
          <a:bodyPr/>
          <a:lstStyle/>
          <a:p>
            <a:fld id="{E1E26BC5-550E-BA4D-986B-599221E7ED8A}" type="slidenum">
              <a:rPr lang="en-PL" smtClean="0"/>
              <a:t>42</a:t>
            </a:fld>
            <a:endParaRPr lang="en-PL"/>
          </a:p>
        </p:txBody>
      </p:sp>
    </p:spTree>
    <p:extLst>
      <p:ext uri="{BB962C8B-B14F-4D97-AF65-F5344CB8AC3E}">
        <p14:creationId xmlns:p14="http://schemas.microsoft.com/office/powerpoint/2010/main" val="20541426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21A5C2-8C22-14F0-F05D-99834F3FF1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ED258B-2508-0034-7A9F-EA4673F2C61E}"/>
              </a:ext>
            </a:extLst>
          </p:cNvPr>
          <p:cNvSpPr>
            <a:spLocks noGrp="1" noRot="1" noChangeAspect="1"/>
          </p:cNvSpPr>
          <p:nvPr>
            <p:ph type="sldImg"/>
          </p:nvPr>
        </p:nvSpPr>
        <p:spPr/>
        <p:txBody>
          <a:bodyPr/>
          <a:lstStyle/>
          <a:p>
            <a:endParaRPr lang="pl-PL"/>
          </a:p>
        </p:txBody>
      </p:sp>
      <p:sp>
        <p:nvSpPr>
          <p:cNvPr id="3" name="Notes Placeholder 2">
            <a:extLst>
              <a:ext uri="{FF2B5EF4-FFF2-40B4-BE49-F238E27FC236}">
                <a16:creationId xmlns:a16="http://schemas.microsoft.com/office/drawing/2014/main" id="{B867A535-A09C-B044-F506-9A85F261D845}"/>
              </a:ext>
            </a:extLst>
          </p:cNvPr>
          <p:cNvSpPr>
            <a:spLocks noGrp="1"/>
          </p:cNvSpPr>
          <p:nvPr>
            <p:ph type="body" idx="1"/>
          </p:nvPr>
        </p:nvSpPr>
        <p:spPr/>
        <p:txBody>
          <a:bodyPr/>
          <a:lstStyle/>
          <a:p>
            <a:r>
              <a:rPr lang="pl-PL" dirty="0"/>
              <a:t>Udostępnianie lokalizacji to nie szpiegostwo i nadmierna kontrola. Media obiegła tragedia dziewczynki, która zmarła nieopodal dużego sklepu – nie była już w stanie przekazać rodzicom swojego położenia i nikt nie udzielił jej natychmiastowej pomocy. Taka sytuacja mogłaby nie mieć miejsca, gdyby rodzice dziewczynki widzieli jej lokalizację w trakcie drogi do szkoły czy do domu. Ta sama zasada działa w drugą stronę – dziecko również jest w stanie zlokalizować swojego opiekuna i w razie czego wie, gdzie on się znajduje. Sposoby na udostępnianie lokalizacji w różnych przypadkach i systemach opisujemy szczegółowo w artykule https://hrejterzy.com/lokalizuj-dziecko/.</a:t>
            </a:r>
          </a:p>
        </p:txBody>
      </p:sp>
      <p:sp>
        <p:nvSpPr>
          <p:cNvPr id="4" name="Slide Number Placeholder 3">
            <a:extLst>
              <a:ext uri="{FF2B5EF4-FFF2-40B4-BE49-F238E27FC236}">
                <a16:creationId xmlns:a16="http://schemas.microsoft.com/office/drawing/2014/main" id="{DF86DBCB-9D09-BF63-28A0-2DCE2BF1846B}"/>
              </a:ext>
            </a:extLst>
          </p:cNvPr>
          <p:cNvSpPr>
            <a:spLocks noGrp="1"/>
          </p:cNvSpPr>
          <p:nvPr>
            <p:ph type="sldNum" sz="quarter" idx="5"/>
          </p:nvPr>
        </p:nvSpPr>
        <p:spPr/>
        <p:txBody>
          <a:bodyPr/>
          <a:lstStyle/>
          <a:p>
            <a:fld id="{E1E26BC5-550E-BA4D-986B-599221E7ED8A}" type="slidenum">
              <a:rPr lang="en-PL" smtClean="0"/>
              <a:t>43</a:t>
            </a:fld>
            <a:endParaRPr lang="en-PL"/>
          </a:p>
        </p:txBody>
      </p:sp>
    </p:spTree>
    <p:extLst>
      <p:ext uri="{BB962C8B-B14F-4D97-AF65-F5344CB8AC3E}">
        <p14:creationId xmlns:p14="http://schemas.microsoft.com/office/powerpoint/2010/main" val="195652849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4FE028-4068-A1AB-ACEF-62474E4108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C5D630-8068-B3D4-F63B-A6B821CBBBBD}"/>
              </a:ext>
            </a:extLst>
          </p:cNvPr>
          <p:cNvSpPr>
            <a:spLocks noGrp="1" noRot="1" noChangeAspect="1"/>
          </p:cNvSpPr>
          <p:nvPr>
            <p:ph type="sldImg"/>
          </p:nvPr>
        </p:nvSpPr>
        <p:spPr/>
        <p:txBody>
          <a:bodyPr/>
          <a:lstStyle/>
          <a:p>
            <a:endParaRPr lang="pl-PL"/>
          </a:p>
        </p:txBody>
      </p:sp>
      <p:sp>
        <p:nvSpPr>
          <p:cNvPr id="3" name="Notes Placeholder 2">
            <a:extLst>
              <a:ext uri="{FF2B5EF4-FFF2-40B4-BE49-F238E27FC236}">
                <a16:creationId xmlns:a16="http://schemas.microsoft.com/office/drawing/2014/main" id="{A6F9EE06-B1A9-0B89-2A8E-DA6FD7496C42}"/>
              </a:ext>
            </a:extLst>
          </p:cNvPr>
          <p:cNvSpPr>
            <a:spLocks noGrp="1"/>
          </p:cNvSpPr>
          <p:nvPr>
            <p:ph type="body" idx="1"/>
          </p:nvPr>
        </p:nvSpPr>
        <p:spPr/>
        <p:txBody>
          <a:bodyPr/>
          <a:lstStyle/>
          <a:p>
            <a:endParaRPr lang="pl-PL" dirty="0"/>
          </a:p>
        </p:txBody>
      </p:sp>
      <p:sp>
        <p:nvSpPr>
          <p:cNvPr id="4" name="Slide Number Placeholder 3">
            <a:extLst>
              <a:ext uri="{FF2B5EF4-FFF2-40B4-BE49-F238E27FC236}">
                <a16:creationId xmlns:a16="http://schemas.microsoft.com/office/drawing/2014/main" id="{2C6DDA6F-F35B-9D4D-2DBC-CFCA247E1F4C}"/>
              </a:ext>
            </a:extLst>
          </p:cNvPr>
          <p:cNvSpPr>
            <a:spLocks noGrp="1"/>
          </p:cNvSpPr>
          <p:nvPr>
            <p:ph type="sldNum" sz="quarter" idx="5"/>
          </p:nvPr>
        </p:nvSpPr>
        <p:spPr/>
        <p:txBody>
          <a:bodyPr/>
          <a:lstStyle/>
          <a:p>
            <a:fld id="{E1E26BC5-550E-BA4D-986B-599221E7ED8A}" type="slidenum">
              <a:rPr lang="en-PL" smtClean="0"/>
              <a:t>44</a:t>
            </a:fld>
            <a:endParaRPr lang="en-PL"/>
          </a:p>
        </p:txBody>
      </p:sp>
    </p:spTree>
    <p:extLst>
      <p:ext uri="{BB962C8B-B14F-4D97-AF65-F5344CB8AC3E}">
        <p14:creationId xmlns:p14="http://schemas.microsoft.com/office/powerpoint/2010/main" val="24264811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880FA2-0E0D-23A0-9904-83D373F9F5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DA1AE7-6438-D7A3-10F9-2EDAF2DE638A}"/>
              </a:ext>
            </a:extLst>
          </p:cNvPr>
          <p:cNvSpPr>
            <a:spLocks noGrp="1" noRot="1" noChangeAspect="1"/>
          </p:cNvSpPr>
          <p:nvPr>
            <p:ph type="sldImg"/>
          </p:nvPr>
        </p:nvSpPr>
        <p:spPr/>
        <p:txBody>
          <a:bodyPr/>
          <a:lstStyle/>
          <a:p>
            <a:endParaRPr lang="pl-PL"/>
          </a:p>
        </p:txBody>
      </p:sp>
      <p:sp>
        <p:nvSpPr>
          <p:cNvPr id="3" name="Notes Placeholder 2">
            <a:extLst>
              <a:ext uri="{FF2B5EF4-FFF2-40B4-BE49-F238E27FC236}">
                <a16:creationId xmlns:a16="http://schemas.microsoft.com/office/drawing/2014/main" id="{1BF99058-14A9-58F0-AB7C-88B7BCBA068B}"/>
              </a:ext>
            </a:extLst>
          </p:cNvPr>
          <p:cNvSpPr>
            <a:spLocks noGrp="1"/>
          </p:cNvSpPr>
          <p:nvPr>
            <p:ph type="body" idx="1"/>
          </p:nvPr>
        </p:nvSpPr>
        <p:spPr/>
        <p:txBody>
          <a:bodyPr/>
          <a:lstStyle/>
          <a:p>
            <a:endParaRPr lang="pl-PL" dirty="0"/>
          </a:p>
        </p:txBody>
      </p:sp>
      <p:sp>
        <p:nvSpPr>
          <p:cNvPr id="4" name="Slide Number Placeholder 3">
            <a:extLst>
              <a:ext uri="{FF2B5EF4-FFF2-40B4-BE49-F238E27FC236}">
                <a16:creationId xmlns:a16="http://schemas.microsoft.com/office/drawing/2014/main" id="{19BCC850-B28F-1986-EE57-3F9840B041A7}"/>
              </a:ext>
            </a:extLst>
          </p:cNvPr>
          <p:cNvSpPr>
            <a:spLocks noGrp="1"/>
          </p:cNvSpPr>
          <p:nvPr>
            <p:ph type="sldNum" sz="quarter" idx="5"/>
          </p:nvPr>
        </p:nvSpPr>
        <p:spPr/>
        <p:txBody>
          <a:bodyPr/>
          <a:lstStyle/>
          <a:p>
            <a:fld id="{E1E26BC5-550E-BA4D-986B-599221E7ED8A}" type="slidenum">
              <a:rPr lang="en-PL" smtClean="0"/>
              <a:t>45</a:t>
            </a:fld>
            <a:endParaRPr lang="en-PL"/>
          </a:p>
        </p:txBody>
      </p:sp>
    </p:spTree>
    <p:extLst>
      <p:ext uri="{BB962C8B-B14F-4D97-AF65-F5344CB8AC3E}">
        <p14:creationId xmlns:p14="http://schemas.microsoft.com/office/powerpoint/2010/main" val="189648945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917DF1-BD67-FA2F-9C1F-BB60CFE0BC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B91D64-B37C-8D83-E49F-80E6611EFC2F}"/>
              </a:ext>
            </a:extLst>
          </p:cNvPr>
          <p:cNvSpPr>
            <a:spLocks noGrp="1" noRot="1" noChangeAspect="1"/>
          </p:cNvSpPr>
          <p:nvPr>
            <p:ph type="sldImg"/>
          </p:nvPr>
        </p:nvSpPr>
        <p:spPr/>
        <p:txBody>
          <a:bodyPr/>
          <a:lstStyle/>
          <a:p>
            <a:endParaRPr lang="pl-PL"/>
          </a:p>
        </p:txBody>
      </p:sp>
      <p:sp>
        <p:nvSpPr>
          <p:cNvPr id="3" name="Notes Placeholder 2">
            <a:extLst>
              <a:ext uri="{FF2B5EF4-FFF2-40B4-BE49-F238E27FC236}">
                <a16:creationId xmlns:a16="http://schemas.microsoft.com/office/drawing/2014/main" id="{2DD54FD0-6E75-EF29-8B00-9922670512B2}"/>
              </a:ext>
            </a:extLst>
          </p:cNvPr>
          <p:cNvSpPr>
            <a:spLocks noGrp="1"/>
          </p:cNvSpPr>
          <p:nvPr>
            <p:ph type="body" idx="1"/>
          </p:nvPr>
        </p:nvSpPr>
        <p:spPr/>
        <p:txBody>
          <a:bodyPr/>
          <a:lstStyle/>
          <a:p>
            <a:r>
              <a:rPr lang="pl-PL" dirty="0"/>
              <a:t>Smartfon potrafi uzależnić. Aby korzystać z niego w racjonalny sposób, warto ustalić pewne zasady higieny, które zmniejszą jego niekontrolowane użycie i wpływ na system nerwowy. Najlepiej, aby te zasady obowiązywały zarówno Ciebie, jak i Twoje dziecko. </a:t>
            </a:r>
          </a:p>
        </p:txBody>
      </p:sp>
      <p:sp>
        <p:nvSpPr>
          <p:cNvPr id="4" name="Slide Number Placeholder 3">
            <a:extLst>
              <a:ext uri="{FF2B5EF4-FFF2-40B4-BE49-F238E27FC236}">
                <a16:creationId xmlns:a16="http://schemas.microsoft.com/office/drawing/2014/main" id="{3A543E95-EFDB-8FAC-5963-6A1C8ED28214}"/>
              </a:ext>
            </a:extLst>
          </p:cNvPr>
          <p:cNvSpPr>
            <a:spLocks noGrp="1"/>
          </p:cNvSpPr>
          <p:nvPr>
            <p:ph type="sldNum" sz="quarter" idx="5"/>
          </p:nvPr>
        </p:nvSpPr>
        <p:spPr/>
        <p:txBody>
          <a:bodyPr/>
          <a:lstStyle/>
          <a:p>
            <a:fld id="{E1E26BC5-550E-BA4D-986B-599221E7ED8A}" type="slidenum">
              <a:rPr lang="en-PL" smtClean="0"/>
              <a:t>46</a:t>
            </a:fld>
            <a:endParaRPr lang="en-PL"/>
          </a:p>
        </p:txBody>
      </p:sp>
    </p:spTree>
    <p:extLst>
      <p:ext uri="{BB962C8B-B14F-4D97-AF65-F5344CB8AC3E}">
        <p14:creationId xmlns:p14="http://schemas.microsoft.com/office/powerpoint/2010/main" val="371132671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D52290-4E41-5B9E-00E9-B22A01F7D5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26888F-0AD3-F416-E7BC-659D243E34D4}"/>
              </a:ext>
            </a:extLst>
          </p:cNvPr>
          <p:cNvSpPr>
            <a:spLocks noGrp="1" noRot="1" noChangeAspect="1"/>
          </p:cNvSpPr>
          <p:nvPr>
            <p:ph type="sldImg"/>
          </p:nvPr>
        </p:nvSpPr>
        <p:spPr/>
        <p:txBody>
          <a:bodyPr/>
          <a:lstStyle/>
          <a:p>
            <a:endParaRPr lang="pl-PL"/>
          </a:p>
        </p:txBody>
      </p:sp>
      <p:sp>
        <p:nvSpPr>
          <p:cNvPr id="3" name="Notes Placeholder 2">
            <a:extLst>
              <a:ext uri="{FF2B5EF4-FFF2-40B4-BE49-F238E27FC236}">
                <a16:creationId xmlns:a16="http://schemas.microsoft.com/office/drawing/2014/main" id="{E130FD48-E835-805C-7B54-31C29EC047D8}"/>
              </a:ext>
            </a:extLst>
          </p:cNvPr>
          <p:cNvSpPr>
            <a:spLocks noGrp="1"/>
          </p:cNvSpPr>
          <p:nvPr>
            <p:ph type="body" idx="1"/>
          </p:nvPr>
        </p:nvSpPr>
        <p:spPr/>
        <p:txBody>
          <a:bodyPr/>
          <a:lstStyle/>
          <a:p>
            <a:r>
              <a:rPr lang="pl-PL" dirty="0"/>
              <a:t>Aby dziecko nie korzystało nadmiernie z telefonu, musi mieć alternatywne zajęcia i motywację. Pamiętaj jednak, że dodatkowe hobby i zainteresowania powinny odpowiadać temu, co lubi dziecko – a nie temu, co lubisz Ty. Jeśli Twoja pociecha nie wie jeszcze, co ją interesuje, daj jej spróbować różnych rzeczy i pozwól na znalezienie własnej drogi, bez oceniania, wywracania oczami czy dramatyzowania, że to „kolejne hobby w przeciągu tygodnia”. Chyba lepiej, żeby dziecko szukało alternatywnych zajęć, niż spędzało całe dnie wpatrzone w mały ekran. Dobrym pomysłem są obozy i kolonie bez elektroniki, które organizują dziecku czas tak, aby nawet nie myślało o sięgnięciu po telefon. Pamiętaj też, że to Ty jesteś przykładem dla swojego dziecka. Jeśli widzi, że po pracy spędzasz czas wolny, </a:t>
            </a:r>
            <a:r>
              <a:rPr lang="pl-PL" dirty="0" err="1"/>
              <a:t>scrollując</a:t>
            </a:r>
            <a:r>
              <a:rPr lang="pl-PL" dirty="0"/>
              <a:t> rolki, zasypiasz z telefonem w ręku i sięgasz po niego zaraz po przebudzeniu – będzie postępowało tak samo. Więcej informacji znajdziesz w naszym artykule https://hrejterzy.com/dzieci-bezpieczne-w-sieci/. </a:t>
            </a:r>
          </a:p>
        </p:txBody>
      </p:sp>
      <p:sp>
        <p:nvSpPr>
          <p:cNvPr id="4" name="Slide Number Placeholder 3">
            <a:extLst>
              <a:ext uri="{FF2B5EF4-FFF2-40B4-BE49-F238E27FC236}">
                <a16:creationId xmlns:a16="http://schemas.microsoft.com/office/drawing/2014/main" id="{48A5E90A-E884-C520-B7D8-BB259F1E8BA6}"/>
              </a:ext>
            </a:extLst>
          </p:cNvPr>
          <p:cNvSpPr>
            <a:spLocks noGrp="1"/>
          </p:cNvSpPr>
          <p:nvPr>
            <p:ph type="sldNum" sz="quarter" idx="5"/>
          </p:nvPr>
        </p:nvSpPr>
        <p:spPr/>
        <p:txBody>
          <a:bodyPr/>
          <a:lstStyle/>
          <a:p>
            <a:fld id="{E1E26BC5-550E-BA4D-986B-599221E7ED8A}" type="slidenum">
              <a:rPr lang="en-PL" smtClean="0"/>
              <a:t>48</a:t>
            </a:fld>
            <a:endParaRPr lang="en-PL"/>
          </a:p>
        </p:txBody>
      </p:sp>
    </p:spTree>
    <p:extLst>
      <p:ext uri="{BB962C8B-B14F-4D97-AF65-F5344CB8AC3E}">
        <p14:creationId xmlns:p14="http://schemas.microsoft.com/office/powerpoint/2010/main" val="72021803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pl-PL"/>
          </a:p>
        </p:txBody>
      </p:sp>
      <p:sp>
        <p:nvSpPr>
          <p:cNvPr id="3" name="Notes Placeholder 2"/>
          <p:cNvSpPr>
            <a:spLocks noGrp="1"/>
          </p:cNvSpPr>
          <p:nvPr>
            <p:ph type="body" idx="1"/>
          </p:nvPr>
        </p:nvSpPr>
        <p:spPr/>
        <p:txBody>
          <a:bodyPr/>
          <a:lstStyle/>
          <a:p>
            <a:r>
              <a:rPr lang="en-PL"/>
              <a:t>testtettet</a:t>
            </a:r>
          </a:p>
        </p:txBody>
      </p:sp>
      <p:sp>
        <p:nvSpPr>
          <p:cNvPr id="4" name="Slide Number Placeholder 3"/>
          <p:cNvSpPr>
            <a:spLocks noGrp="1"/>
          </p:cNvSpPr>
          <p:nvPr>
            <p:ph type="sldNum" sz="quarter" idx="5"/>
          </p:nvPr>
        </p:nvSpPr>
        <p:spPr/>
        <p:txBody>
          <a:bodyPr/>
          <a:lstStyle/>
          <a:p>
            <a:fld id="{E1E26BC5-550E-BA4D-986B-599221E7ED8A}" type="slidenum">
              <a:rPr lang="en-PL" smtClean="0"/>
              <a:t>50</a:t>
            </a:fld>
            <a:endParaRPr lang="en-PL"/>
          </a:p>
        </p:txBody>
      </p:sp>
    </p:spTree>
    <p:extLst>
      <p:ext uri="{BB962C8B-B14F-4D97-AF65-F5344CB8AC3E}">
        <p14:creationId xmlns:p14="http://schemas.microsoft.com/office/powerpoint/2010/main" val="236215436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8D2FBC-1421-F770-71AA-6500B0924F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0FFE1C-3B26-304A-05AF-4D8C725A73A2}"/>
              </a:ext>
            </a:extLst>
          </p:cNvPr>
          <p:cNvSpPr>
            <a:spLocks noGrp="1" noRot="1" noChangeAspect="1"/>
          </p:cNvSpPr>
          <p:nvPr>
            <p:ph type="sldImg"/>
          </p:nvPr>
        </p:nvSpPr>
        <p:spPr/>
        <p:txBody>
          <a:bodyPr/>
          <a:lstStyle/>
          <a:p>
            <a:endParaRPr lang="pl-PL"/>
          </a:p>
        </p:txBody>
      </p:sp>
      <p:sp>
        <p:nvSpPr>
          <p:cNvPr id="3" name="Notes Placeholder 2">
            <a:extLst>
              <a:ext uri="{FF2B5EF4-FFF2-40B4-BE49-F238E27FC236}">
                <a16:creationId xmlns:a16="http://schemas.microsoft.com/office/drawing/2014/main" id="{274CB266-DC32-FD97-88A2-97313BB67B06}"/>
              </a:ext>
            </a:extLst>
          </p:cNvPr>
          <p:cNvSpPr>
            <a:spLocks noGrp="1"/>
          </p:cNvSpPr>
          <p:nvPr>
            <p:ph type="body" idx="1"/>
          </p:nvPr>
        </p:nvSpPr>
        <p:spPr/>
        <p:txBody>
          <a:bodyPr/>
          <a:lstStyle/>
          <a:p>
            <a:endParaRPr lang="pl-PL" dirty="0"/>
          </a:p>
        </p:txBody>
      </p:sp>
      <p:sp>
        <p:nvSpPr>
          <p:cNvPr id="4" name="Slide Number Placeholder 3">
            <a:extLst>
              <a:ext uri="{FF2B5EF4-FFF2-40B4-BE49-F238E27FC236}">
                <a16:creationId xmlns:a16="http://schemas.microsoft.com/office/drawing/2014/main" id="{1D385CF3-D8F6-5061-8C3A-BBC2A685EC9C}"/>
              </a:ext>
            </a:extLst>
          </p:cNvPr>
          <p:cNvSpPr>
            <a:spLocks noGrp="1"/>
          </p:cNvSpPr>
          <p:nvPr>
            <p:ph type="sldNum" sz="quarter" idx="5"/>
          </p:nvPr>
        </p:nvSpPr>
        <p:spPr/>
        <p:txBody>
          <a:bodyPr/>
          <a:lstStyle/>
          <a:p>
            <a:fld id="{E1E26BC5-550E-BA4D-986B-599221E7ED8A}" type="slidenum">
              <a:rPr lang="en-PL" smtClean="0"/>
              <a:t>51</a:t>
            </a:fld>
            <a:endParaRPr lang="en-PL"/>
          </a:p>
        </p:txBody>
      </p:sp>
    </p:spTree>
    <p:extLst>
      <p:ext uri="{BB962C8B-B14F-4D97-AF65-F5344CB8AC3E}">
        <p14:creationId xmlns:p14="http://schemas.microsoft.com/office/powerpoint/2010/main" val="389085061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B218AA-B2F4-1A0B-15BE-8FEB9BEF3E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A36E8F-851A-CF69-FCD6-A2CE833F8C45}"/>
              </a:ext>
            </a:extLst>
          </p:cNvPr>
          <p:cNvSpPr>
            <a:spLocks noGrp="1" noRot="1" noChangeAspect="1"/>
          </p:cNvSpPr>
          <p:nvPr>
            <p:ph type="sldImg"/>
          </p:nvPr>
        </p:nvSpPr>
        <p:spPr/>
        <p:txBody>
          <a:bodyPr/>
          <a:lstStyle/>
          <a:p>
            <a:endParaRPr lang="pl-PL"/>
          </a:p>
        </p:txBody>
      </p:sp>
      <p:sp>
        <p:nvSpPr>
          <p:cNvPr id="3" name="Notes Placeholder 2">
            <a:extLst>
              <a:ext uri="{FF2B5EF4-FFF2-40B4-BE49-F238E27FC236}">
                <a16:creationId xmlns:a16="http://schemas.microsoft.com/office/drawing/2014/main" id="{C818DE40-1E95-D8B1-9620-00787099A3A7}"/>
              </a:ext>
            </a:extLst>
          </p:cNvPr>
          <p:cNvSpPr>
            <a:spLocks noGrp="1"/>
          </p:cNvSpPr>
          <p:nvPr>
            <p:ph type="body" idx="1"/>
          </p:nvPr>
        </p:nvSpPr>
        <p:spPr/>
        <p:txBody>
          <a:bodyPr/>
          <a:lstStyle/>
          <a:p>
            <a:endParaRPr lang="pl-PL" dirty="0"/>
          </a:p>
        </p:txBody>
      </p:sp>
      <p:sp>
        <p:nvSpPr>
          <p:cNvPr id="4" name="Slide Number Placeholder 3">
            <a:extLst>
              <a:ext uri="{FF2B5EF4-FFF2-40B4-BE49-F238E27FC236}">
                <a16:creationId xmlns:a16="http://schemas.microsoft.com/office/drawing/2014/main" id="{4CD6DF6B-9CDC-7A70-E758-AC0448B8374E}"/>
              </a:ext>
            </a:extLst>
          </p:cNvPr>
          <p:cNvSpPr>
            <a:spLocks noGrp="1"/>
          </p:cNvSpPr>
          <p:nvPr>
            <p:ph type="sldNum" sz="quarter" idx="5"/>
          </p:nvPr>
        </p:nvSpPr>
        <p:spPr/>
        <p:txBody>
          <a:bodyPr/>
          <a:lstStyle/>
          <a:p>
            <a:fld id="{E1E26BC5-550E-BA4D-986B-599221E7ED8A}" type="slidenum">
              <a:rPr lang="en-PL" smtClean="0"/>
              <a:t>52</a:t>
            </a:fld>
            <a:endParaRPr lang="en-PL"/>
          </a:p>
        </p:txBody>
      </p:sp>
    </p:spTree>
    <p:extLst>
      <p:ext uri="{BB962C8B-B14F-4D97-AF65-F5344CB8AC3E}">
        <p14:creationId xmlns:p14="http://schemas.microsoft.com/office/powerpoint/2010/main" val="41873355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460929-42CB-0E10-689F-C999F0DFF81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pl-PL"/>
          </a:p>
        </p:txBody>
      </p:sp>
      <p:sp>
        <p:nvSpPr>
          <p:cNvPr id="3" name="Subtitle 2">
            <a:extLst>
              <a:ext uri="{FF2B5EF4-FFF2-40B4-BE49-F238E27FC236}">
                <a16:creationId xmlns:a16="http://schemas.microsoft.com/office/drawing/2014/main" id="{73635F11-3705-FED9-B488-E9013E02C9E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pl-PL"/>
          </a:p>
        </p:txBody>
      </p:sp>
      <p:sp>
        <p:nvSpPr>
          <p:cNvPr id="4" name="Date Placeholder 3">
            <a:extLst>
              <a:ext uri="{FF2B5EF4-FFF2-40B4-BE49-F238E27FC236}">
                <a16:creationId xmlns:a16="http://schemas.microsoft.com/office/drawing/2014/main" id="{C0916F76-6C21-4C35-0483-DD6C02FD7A00}"/>
              </a:ext>
            </a:extLst>
          </p:cNvPr>
          <p:cNvSpPr>
            <a:spLocks noGrp="1"/>
          </p:cNvSpPr>
          <p:nvPr>
            <p:ph type="dt" sz="half" idx="10"/>
          </p:nvPr>
        </p:nvSpPr>
        <p:spPr/>
        <p:txBody>
          <a:bodyPr/>
          <a:lstStyle/>
          <a:p>
            <a:fld id="{78A09200-BAB3-4B84-AED5-C117B8FC7750}" type="datetimeFigureOut">
              <a:rPr lang="pl-PL" smtClean="0"/>
              <a:t>7.09.2026</a:t>
            </a:fld>
            <a:endParaRPr lang="pl-PL"/>
          </a:p>
        </p:txBody>
      </p:sp>
      <p:sp>
        <p:nvSpPr>
          <p:cNvPr id="5" name="Footer Placeholder 4">
            <a:extLst>
              <a:ext uri="{FF2B5EF4-FFF2-40B4-BE49-F238E27FC236}">
                <a16:creationId xmlns:a16="http://schemas.microsoft.com/office/drawing/2014/main" id="{C0EA91E1-2F22-E97B-7F64-F9D7FF451CBD}"/>
              </a:ext>
            </a:extLst>
          </p:cNvPr>
          <p:cNvSpPr>
            <a:spLocks noGrp="1"/>
          </p:cNvSpPr>
          <p:nvPr>
            <p:ph type="ftr" sz="quarter" idx="11"/>
          </p:nvPr>
        </p:nvSpPr>
        <p:spPr/>
        <p:txBody>
          <a:bodyPr/>
          <a:lstStyle/>
          <a:p>
            <a:endParaRPr lang="pl-PL"/>
          </a:p>
        </p:txBody>
      </p:sp>
      <p:sp>
        <p:nvSpPr>
          <p:cNvPr id="6" name="Slide Number Placeholder 5">
            <a:extLst>
              <a:ext uri="{FF2B5EF4-FFF2-40B4-BE49-F238E27FC236}">
                <a16:creationId xmlns:a16="http://schemas.microsoft.com/office/drawing/2014/main" id="{BB74A89D-C718-2455-D079-5CCD97337B3B}"/>
              </a:ext>
            </a:extLst>
          </p:cNvPr>
          <p:cNvSpPr>
            <a:spLocks noGrp="1"/>
          </p:cNvSpPr>
          <p:nvPr>
            <p:ph type="sldNum" sz="quarter" idx="12"/>
          </p:nvPr>
        </p:nvSpPr>
        <p:spPr/>
        <p:txBody>
          <a:bodyPr/>
          <a:lstStyle/>
          <a:p>
            <a:fld id="{D399B3A9-8F7E-4115-B806-922168EFA931}" type="slidenum">
              <a:rPr lang="pl-PL" smtClean="0"/>
              <a:t>‹#›</a:t>
            </a:fld>
            <a:endParaRPr lang="pl-PL"/>
          </a:p>
        </p:txBody>
      </p:sp>
    </p:spTree>
    <p:extLst>
      <p:ext uri="{BB962C8B-B14F-4D97-AF65-F5344CB8AC3E}">
        <p14:creationId xmlns:p14="http://schemas.microsoft.com/office/powerpoint/2010/main" val="16358914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573E4B-6376-1F99-3D84-31B9A02A83C9}"/>
              </a:ext>
            </a:extLst>
          </p:cNvPr>
          <p:cNvSpPr>
            <a:spLocks noGrp="1"/>
          </p:cNvSpPr>
          <p:nvPr>
            <p:ph type="title"/>
          </p:nvPr>
        </p:nvSpPr>
        <p:spPr/>
        <p:txBody>
          <a:bodyPr/>
          <a:lstStyle/>
          <a:p>
            <a:r>
              <a:rPr lang="en-US"/>
              <a:t>Click to edit Master title style</a:t>
            </a:r>
            <a:endParaRPr lang="pl-PL"/>
          </a:p>
        </p:txBody>
      </p:sp>
      <p:sp>
        <p:nvSpPr>
          <p:cNvPr id="3" name="Content Placeholder 2">
            <a:extLst>
              <a:ext uri="{FF2B5EF4-FFF2-40B4-BE49-F238E27FC236}">
                <a16:creationId xmlns:a16="http://schemas.microsoft.com/office/drawing/2014/main" id="{568056CB-70F3-F745-D963-03D14E17555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l-PL"/>
          </a:p>
        </p:txBody>
      </p:sp>
      <p:sp>
        <p:nvSpPr>
          <p:cNvPr id="4" name="Date Placeholder 3">
            <a:extLst>
              <a:ext uri="{FF2B5EF4-FFF2-40B4-BE49-F238E27FC236}">
                <a16:creationId xmlns:a16="http://schemas.microsoft.com/office/drawing/2014/main" id="{026635A2-CC5D-1D28-0BF4-3E559953135B}"/>
              </a:ext>
            </a:extLst>
          </p:cNvPr>
          <p:cNvSpPr>
            <a:spLocks noGrp="1"/>
          </p:cNvSpPr>
          <p:nvPr>
            <p:ph type="dt" sz="half" idx="10"/>
          </p:nvPr>
        </p:nvSpPr>
        <p:spPr/>
        <p:txBody>
          <a:bodyPr/>
          <a:lstStyle/>
          <a:p>
            <a:fld id="{78A09200-BAB3-4B84-AED5-C117B8FC7750}" type="datetimeFigureOut">
              <a:rPr lang="pl-PL" smtClean="0"/>
              <a:t>7.09.2026</a:t>
            </a:fld>
            <a:endParaRPr lang="pl-PL"/>
          </a:p>
        </p:txBody>
      </p:sp>
      <p:sp>
        <p:nvSpPr>
          <p:cNvPr id="5" name="Footer Placeholder 4">
            <a:extLst>
              <a:ext uri="{FF2B5EF4-FFF2-40B4-BE49-F238E27FC236}">
                <a16:creationId xmlns:a16="http://schemas.microsoft.com/office/drawing/2014/main" id="{5B26033F-4F34-6AC1-9B6D-069AA9DC8173}"/>
              </a:ext>
            </a:extLst>
          </p:cNvPr>
          <p:cNvSpPr>
            <a:spLocks noGrp="1"/>
          </p:cNvSpPr>
          <p:nvPr>
            <p:ph type="ftr" sz="quarter" idx="11"/>
          </p:nvPr>
        </p:nvSpPr>
        <p:spPr/>
        <p:txBody>
          <a:bodyPr/>
          <a:lstStyle/>
          <a:p>
            <a:endParaRPr lang="pl-PL"/>
          </a:p>
        </p:txBody>
      </p:sp>
      <p:sp>
        <p:nvSpPr>
          <p:cNvPr id="6" name="Slide Number Placeholder 5">
            <a:extLst>
              <a:ext uri="{FF2B5EF4-FFF2-40B4-BE49-F238E27FC236}">
                <a16:creationId xmlns:a16="http://schemas.microsoft.com/office/drawing/2014/main" id="{E97DFDA0-B030-F376-B3A0-28954012CB3C}"/>
              </a:ext>
            </a:extLst>
          </p:cNvPr>
          <p:cNvSpPr>
            <a:spLocks noGrp="1"/>
          </p:cNvSpPr>
          <p:nvPr>
            <p:ph type="sldNum" sz="quarter" idx="12"/>
          </p:nvPr>
        </p:nvSpPr>
        <p:spPr/>
        <p:txBody>
          <a:bodyPr/>
          <a:lstStyle/>
          <a:p>
            <a:fld id="{D399B3A9-8F7E-4115-B806-922168EFA931}" type="slidenum">
              <a:rPr lang="pl-PL" smtClean="0"/>
              <a:t>‹#›</a:t>
            </a:fld>
            <a:endParaRPr lang="pl-PL"/>
          </a:p>
        </p:txBody>
      </p:sp>
    </p:spTree>
    <p:extLst>
      <p:ext uri="{BB962C8B-B14F-4D97-AF65-F5344CB8AC3E}">
        <p14:creationId xmlns:p14="http://schemas.microsoft.com/office/powerpoint/2010/main" val="4288335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02E9D3-255E-D5C2-8703-8C41B6F3714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pl-PL"/>
          </a:p>
        </p:txBody>
      </p:sp>
      <p:sp>
        <p:nvSpPr>
          <p:cNvPr id="3" name="Text Placeholder 2">
            <a:extLst>
              <a:ext uri="{FF2B5EF4-FFF2-40B4-BE49-F238E27FC236}">
                <a16:creationId xmlns:a16="http://schemas.microsoft.com/office/drawing/2014/main" id="{6BB11810-5159-F19D-E13C-FB402010238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81DE5E8-04C5-585D-50D6-81EB30B8D866}"/>
              </a:ext>
            </a:extLst>
          </p:cNvPr>
          <p:cNvSpPr>
            <a:spLocks noGrp="1"/>
          </p:cNvSpPr>
          <p:nvPr>
            <p:ph type="dt" sz="half" idx="10"/>
          </p:nvPr>
        </p:nvSpPr>
        <p:spPr/>
        <p:txBody>
          <a:bodyPr/>
          <a:lstStyle/>
          <a:p>
            <a:fld id="{78A09200-BAB3-4B84-AED5-C117B8FC7750}" type="datetimeFigureOut">
              <a:rPr lang="pl-PL" smtClean="0"/>
              <a:t>7.09.2026</a:t>
            </a:fld>
            <a:endParaRPr lang="pl-PL"/>
          </a:p>
        </p:txBody>
      </p:sp>
      <p:sp>
        <p:nvSpPr>
          <p:cNvPr id="5" name="Footer Placeholder 4">
            <a:extLst>
              <a:ext uri="{FF2B5EF4-FFF2-40B4-BE49-F238E27FC236}">
                <a16:creationId xmlns:a16="http://schemas.microsoft.com/office/drawing/2014/main" id="{BAB2604D-493B-6C05-2C31-BA65A1EE631D}"/>
              </a:ext>
            </a:extLst>
          </p:cNvPr>
          <p:cNvSpPr>
            <a:spLocks noGrp="1"/>
          </p:cNvSpPr>
          <p:nvPr>
            <p:ph type="ftr" sz="quarter" idx="11"/>
          </p:nvPr>
        </p:nvSpPr>
        <p:spPr/>
        <p:txBody>
          <a:bodyPr/>
          <a:lstStyle/>
          <a:p>
            <a:endParaRPr lang="pl-PL"/>
          </a:p>
        </p:txBody>
      </p:sp>
      <p:sp>
        <p:nvSpPr>
          <p:cNvPr id="6" name="Slide Number Placeholder 5">
            <a:extLst>
              <a:ext uri="{FF2B5EF4-FFF2-40B4-BE49-F238E27FC236}">
                <a16:creationId xmlns:a16="http://schemas.microsoft.com/office/drawing/2014/main" id="{03279DE2-9A29-D3B7-D366-B047462A8150}"/>
              </a:ext>
            </a:extLst>
          </p:cNvPr>
          <p:cNvSpPr>
            <a:spLocks noGrp="1"/>
          </p:cNvSpPr>
          <p:nvPr>
            <p:ph type="sldNum" sz="quarter" idx="12"/>
          </p:nvPr>
        </p:nvSpPr>
        <p:spPr/>
        <p:txBody>
          <a:bodyPr/>
          <a:lstStyle/>
          <a:p>
            <a:fld id="{D399B3A9-8F7E-4115-B806-922168EFA931}" type="slidenum">
              <a:rPr lang="pl-PL" smtClean="0"/>
              <a:t>‹#›</a:t>
            </a:fld>
            <a:endParaRPr lang="pl-PL"/>
          </a:p>
        </p:txBody>
      </p:sp>
    </p:spTree>
    <p:extLst>
      <p:ext uri="{BB962C8B-B14F-4D97-AF65-F5344CB8AC3E}">
        <p14:creationId xmlns:p14="http://schemas.microsoft.com/office/powerpoint/2010/main" val="5102932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160EB4-534B-A6E1-D76D-CFBC6745A76B}"/>
              </a:ext>
            </a:extLst>
          </p:cNvPr>
          <p:cNvSpPr>
            <a:spLocks noGrp="1"/>
          </p:cNvSpPr>
          <p:nvPr>
            <p:ph type="title"/>
          </p:nvPr>
        </p:nvSpPr>
        <p:spPr/>
        <p:txBody>
          <a:bodyPr/>
          <a:lstStyle/>
          <a:p>
            <a:r>
              <a:rPr lang="en-US"/>
              <a:t>Click to edit Master title style</a:t>
            </a:r>
            <a:endParaRPr lang="pl-PL"/>
          </a:p>
        </p:txBody>
      </p:sp>
      <p:sp>
        <p:nvSpPr>
          <p:cNvPr id="3" name="Content Placeholder 2">
            <a:extLst>
              <a:ext uri="{FF2B5EF4-FFF2-40B4-BE49-F238E27FC236}">
                <a16:creationId xmlns:a16="http://schemas.microsoft.com/office/drawing/2014/main" id="{5615E12B-0A87-A501-C8F6-2C48D0CAD08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l-PL"/>
          </a:p>
        </p:txBody>
      </p:sp>
      <p:sp>
        <p:nvSpPr>
          <p:cNvPr id="4" name="Content Placeholder 3">
            <a:extLst>
              <a:ext uri="{FF2B5EF4-FFF2-40B4-BE49-F238E27FC236}">
                <a16:creationId xmlns:a16="http://schemas.microsoft.com/office/drawing/2014/main" id="{09CE131F-C378-EE39-C115-A2881414892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l-PL"/>
          </a:p>
        </p:txBody>
      </p:sp>
      <p:sp>
        <p:nvSpPr>
          <p:cNvPr id="5" name="Date Placeholder 4">
            <a:extLst>
              <a:ext uri="{FF2B5EF4-FFF2-40B4-BE49-F238E27FC236}">
                <a16:creationId xmlns:a16="http://schemas.microsoft.com/office/drawing/2014/main" id="{E998350B-124C-759E-FD42-CD90E0A3A2E7}"/>
              </a:ext>
            </a:extLst>
          </p:cNvPr>
          <p:cNvSpPr>
            <a:spLocks noGrp="1"/>
          </p:cNvSpPr>
          <p:nvPr>
            <p:ph type="dt" sz="half" idx="10"/>
          </p:nvPr>
        </p:nvSpPr>
        <p:spPr/>
        <p:txBody>
          <a:bodyPr/>
          <a:lstStyle/>
          <a:p>
            <a:fld id="{78A09200-BAB3-4B84-AED5-C117B8FC7750}" type="datetimeFigureOut">
              <a:rPr lang="pl-PL" smtClean="0"/>
              <a:t>7.09.2026</a:t>
            </a:fld>
            <a:endParaRPr lang="pl-PL"/>
          </a:p>
        </p:txBody>
      </p:sp>
      <p:sp>
        <p:nvSpPr>
          <p:cNvPr id="6" name="Footer Placeholder 5">
            <a:extLst>
              <a:ext uri="{FF2B5EF4-FFF2-40B4-BE49-F238E27FC236}">
                <a16:creationId xmlns:a16="http://schemas.microsoft.com/office/drawing/2014/main" id="{2E9244F8-1EEB-3A27-FC82-A61662BA9F62}"/>
              </a:ext>
            </a:extLst>
          </p:cNvPr>
          <p:cNvSpPr>
            <a:spLocks noGrp="1"/>
          </p:cNvSpPr>
          <p:nvPr>
            <p:ph type="ftr" sz="quarter" idx="11"/>
          </p:nvPr>
        </p:nvSpPr>
        <p:spPr/>
        <p:txBody>
          <a:bodyPr/>
          <a:lstStyle/>
          <a:p>
            <a:endParaRPr lang="pl-PL"/>
          </a:p>
        </p:txBody>
      </p:sp>
      <p:sp>
        <p:nvSpPr>
          <p:cNvPr id="7" name="Slide Number Placeholder 6">
            <a:extLst>
              <a:ext uri="{FF2B5EF4-FFF2-40B4-BE49-F238E27FC236}">
                <a16:creationId xmlns:a16="http://schemas.microsoft.com/office/drawing/2014/main" id="{CD02F9F1-635F-4CDC-12E3-F94C74EDE7B5}"/>
              </a:ext>
            </a:extLst>
          </p:cNvPr>
          <p:cNvSpPr>
            <a:spLocks noGrp="1"/>
          </p:cNvSpPr>
          <p:nvPr>
            <p:ph type="sldNum" sz="quarter" idx="12"/>
          </p:nvPr>
        </p:nvSpPr>
        <p:spPr/>
        <p:txBody>
          <a:bodyPr/>
          <a:lstStyle/>
          <a:p>
            <a:fld id="{D399B3A9-8F7E-4115-B806-922168EFA931}" type="slidenum">
              <a:rPr lang="pl-PL" smtClean="0"/>
              <a:t>‹#›</a:t>
            </a:fld>
            <a:endParaRPr lang="pl-PL"/>
          </a:p>
        </p:txBody>
      </p:sp>
    </p:spTree>
    <p:extLst>
      <p:ext uri="{BB962C8B-B14F-4D97-AF65-F5344CB8AC3E}">
        <p14:creationId xmlns:p14="http://schemas.microsoft.com/office/powerpoint/2010/main" val="3688934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AB13A0-FC87-AC38-B97E-BD8B94623F1E}"/>
              </a:ext>
            </a:extLst>
          </p:cNvPr>
          <p:cNvSpPr>
            <a:spLocks noGrp="1"/>
          </p:cNvSpPr>
          <p:nvPr>
            <p:ph type="title"/>
          </p:nvPr>
        </p:nvSpPr>
        <p:spPr>
          <a:xfrm>
            <a:off x="839788" y="365125"/>
            <a:ext cx="10515600" cy="1325563"/>
          </a:xfrm>
        </p:spPr>
        <p:txBody>
          <a:bodyPr/>
          <a:lstStyle/>
          <a:p>
            <a:r>
              <a:rPr lang="en-US"/>
              <a:t>Click to edit Master title style</a:t>
            </a:r>
            <a:endParaRPr lang="pl-PL"/>
          </a:p>
        </p:txBody>
      </p:sp>
      <p:sp>
        <p:nvSpPr>
          <p:cNvPr id="3" name="Text Placeholder 2">
            <a:extLst>
              <a:ext uri="{FF2B5EF4-FFF2-40B4-BE49-F238E27FC236}">
                <a16:creationId xmlns:a16="http://schemas.microsoft.com/office/drawing/2014/main" id="{5D8CC401-AA55-6B76-6FA3-3EB8C18CAE1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334F1E0-70E2-5933-4452-0E0926A12B4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l-PL"/>
          </a:p>
        </p:txBody>
      </p:sp>
      <p:sp>
        <p:nvSpPr>
          <p:cNvPr id="5" name="Text Placeholder 4">
            <a:extLst>
              <a:ext uri="{FF2B5EF4-FFF2-40B4-BE49-F238E27FC236}">
                <a16:creationId xmlns:a16="http://schemas.microsoft.com/office/drawing/2014/main" id="{7C7D557B-CEE8-D11B-851C-F56CADC6F8F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0E6CC2A-6ADA-3518-F49D-5C18F89D53B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l-PL"/>
          </a:p>
        </p:txBody>
      </p:sp>
      <p:sp>
        <p:nvSpPr>
          <p:cNvPr id="7" name="Date Placeholder 6">
            <a:extLst>
              <a:ext uri="{FF2B5EF4-FFF2-40B4-BE49-F238E27FC236}">
                <a16:creationId xmlns:a16="http://schemas.microsoft.com/office/drawing/2014/main" id="{55127431-EECA-1579-2937-EC67C65F9B05}"/>
              </a:ext>
            </a:extLst>
          </p:cNvPr>
          <p:cNvSpPr>
            <a:spLocks noGrp="1"/>
          </p:cNvSpPr>
          <p:nvPr>
            <p:ph type="dt" sz="half" idx="10"/>
          </p:nvPr>
        </p:nvSpPr>
        <p:spPr/>
        <p:txBody>
          <a:bodyPr/>
          <a:lstStyle/>
          <a:p>
            <a:fld id="{78A09200-BAB3-4B84-AED5-C117B8FC7750}" type="datetimeFigureOut">
              <a:rPr lang="pl-PL" smtClean="0"/>
              <a:t>7.09.2026</a:t>
            </a:fld>
            <a:endParaRPr lang="pl-PL"/>
          </a:p>
        </p:txBody>
      </p:sp>
      <p:sp>
        <p:nvSpPr>
          <p:cNvPr id="8" name="Footer Placeholder 7">
            <a:extLst>
              <a:ext uri="{FF2B5EF4-FFF2-40B4-BE49-F238E27FC236}">
                <a16:creationId xmlns:a16="http://schemas.microsoft.com/office/drawing/2014/main" id="{99F93B38-7E73-2803-2516-103BA5028D8B}"/>
              </a:ext>
            </a:extLst>
          </p:cNvPr>
          <p:cNvSpPr>
            <a:spLocks noGrp="1"/>
          </p:cNvSpPr>
          <p:nvPr>
            <p:ph type="ftr" sz="quarter" idx="11"/>
          </p:nvPr>
        </p:nvSpPr>
        <p:spPr/>
        <p:txBody>
          <a:bodyPr/>
          <a:lstStyle/>
          <a:p>
            <a:endParaRPr lang="pl-PL"/>
          </a:p>
        </p:txBody>
      </p:sp>
      <p:sp>
        <p:nvSpPr>
          <p:cNvPr id="9" name="Slide Number Placeholder 8">
            <a:extLst>
              <a:ext uri="{FF2B5EF4-FFF2-40B4-BE49-F238E27FC236}">
                <a16:creationId xmlns:a16="http://schemas.microsoft.com/office/drawing/2014/main" id="{7AD63837-BE67-C3E0-0CAC-13563A683F9D}"/>
              </a:ext>
            </a:extLst>
          </p:cNvPr>
          <p:cNvSpPr>
            <a:spLocks noGrp="1"/>
          </p:cNvSpPr>
          <p:nvPr>
            <p:ph type="sldNum" sz="quarter" idx="12"/>
          </p:nvPr>
        </p:nvSpPr>
        <p:spPr/>
        <p:txBody>
          <a:bodyPr/>
          <a:lstStyle/>
          <a:p>
            <a:fld id="{D399B3A9-8F7E-4115-B806-922168EFA931}" type="slidenum">
              <a:rPr lang="pl-PL" smtClean="0"/>
              <a:t>‹#›</a:t>
            </a:fld>
            <a:endParaRPr lang="pl-PL"/>
          </a:p>
        </p:txBody>
      </p:sp>
    </p:spTree>
    <p:extLst>
      <p:ext uri="{BB962C8B-B14F-4D97-AF65-F5344CB8AC3E}">
        <p14:creationId xmlns:p14="http://schemas.microsoft.com/office/powerpoint/2010/main" val="35344480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AEDF94-0486-823B-1904-FB19DF8C2BE1}"/>
              </a:ext>
            </a:extLst>
          </p:cNvPr>
          <p:cNvSpPr>
            <a:spLocks noGrp="1"/>
          </p:cNvSpPr>
          <p:nvPr>
            <p:ph type="title"/>
          </p:nvPr>
        </p:nvSpPr>
        <p:spPr/>
        <p:txBody>
          <a:bodyPr/>
          <a:lstStyle/>
          <a:p>
            <a:r>
              <a:rPr lang="en-US"/>
              <a:t>Click to edit Master title style</a:t>
            </a:r>
            <a:endParaRPr lang="pl-PL"/>
          </a:p>
        </p:txBody>
      </p:sp>
      <p:sp>
        <p:nvSpPr>
          <p:cNvPr id="3" name="Date Placeholder 2">
            <a:extLst>
              <a:ext uri="{FF2B5EF4-FFF2-40B4-BE49-F238E27FC236}">
                <a16:creationId xmlns:a16="http://schemas.microsoft.com/office/drawing/2014/main" id="{30349357-22D3-4A0C-94EE-2D62F1922341}"/>
              </a:ext>
            </a:extLst>
          </p:cNvPr>
          <p:cNvSpPr>
            <a:spLocks noGrp="1"/>
          </p:cNvSpPr>
          <p:nvPr>
            <p:ph type="dt" sz="half" idx="10"/>
          </p:nvPr>
        </p:nvSpPr>
        <p:spPr/>
        <p:txBody>
          <a:bodyPr/>
          <a:lstStyle/>
          <a:p>
            <a:fld id="{78A09200-BAB3-4B84-AED5-C117B8FC7750}" type="datetimeFigureOut">
              <a:rPr lang="pl-PL" smtClean="0"/>
              <a:t>7.09.2026</a:t>
            </a:fld>
            <a:endParaRPr lang="pl-PL"/>
          </a:p>
        </p:txBody>
      </p:sp>
      <p:sp>
        <p:nvSpPr>
          <p:cNvPr id="4" name="Footer Placeholder 3">
            <a:extLst>
              <a:ext uri="{FF2B5EF4-FFF2-40B4-BE49-F238E27FC236}">
                <a16:creationId xmlns:a16="http://schemas.microsoft.com/office/drawing/2014/main" id="{2326D007-2AD5-ABDF-2F49-F8A5358EFA4D}"/>
              </a:ext>
            </a:extLst>
          </p:cNvPr>
          <p:cNvSpPr>
            <a:spLocks noGrp="1"/>
          </p:cNvSpPr>
          <p:nvPr>
            <p:ph type="ftr" sz="quarter" idx="11"/>
          </p:nvPr>
        </p:nvSpPr>
        <p:spPr/>
        <p:txBody>
          <a:bodyPr/>
          <a:lstStyle/>
          <a:p>
            <a:endParaRPr lang="pl-PL"/>
          </a:p>
        </p:txBody>
      </p:sp>
      <p:sp>
        <p:nvSpPr>
          <p:cNvPr id="5" name="Slide Number Placeholder 4">
            <a:extLst>
              <a:ext uri="{FF2B5EF4-FFF2-40B4-BE49-F238E27FC236}">
                <a16:creationId xmlns:a16="http://schemas.microsoft.com/office/drawing/2014/main" id="{FBED25A0-F944-0C23-8AD5-151DD9C28020}"/>
              </a:ext>
            </a:extLst>
          </p:cNvPr>
          <p:cNvSpPr>
            <a:spLocks noGrp="1"/>
          </p:cNvSpPr>
          <p:nvPr>
            <p:ph type="sldNum" sz="quarter" idx="12"/>
          </p:nvPr>
        </p:nvSpPr>
        <p:spPr/>
        <p:txBody>
          <a:bodyPr/>
          <a:lstStyle/>
          <a:p>
            <a:fld id="{D399B3A9-8F7E-4115-B806-922168EFA931}" type="slidenum">
              <a:rPr lang="pl-PL" smtClean="0"/>
              <a:t>‹#›</a:t>
            </a:fld>
            <a:endParaRPr lang="pl-PL"/>
          </a:p>
        </p:txBody>
      </p:sp>
    </p:spTree>
    <p:extLst>
      <p:ext uri="{BB962C8B-B14F-4D97-AF65-F5344CB8AC3E}">
        <p14:creationId xmlns:p14="http://schemas.microsoft.com/office/powerpoint/2010/main" val="38060884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6879C49-06FA-3F23-AEA9-73A730F41E9E}"/>
              </a:ext>
            </a:extLst>
          </p:cNvPr>
          <p:cNvSpPr>
            <a:spLocks noGrp="1"/>
          </p:cNvSpPr>
          <p:nvPr>
            <p:ph type="dt" sz="half" idx="10"/>
          </p:nvPr>
        </p:nvSpPr>
        <p:spPr/>
        <p:txBody>
          <a:bodyPr/>
          <a:lstStyle/>
          <a:p>
            <a:fld id="{78A09200-BAB3-4B84-AED5-C117B8FC7750}" type="datetimeFigureOut">
              <a:rPr lang="pl-PL" smtClean="0"/>
              <a:t>7.09.2026</a:t>
            </a:fld>
            <a:endParaRPr lang="pl-PL"/>
          </a:p>
        </p:txBody>
      </p:sp>
      <p:sp>
        <p:nvSpPr>
          <p:cNvPr id="3" name="Footer Placeholder 2">
            <a:extLst>
              <a:ext uri="{FF2B5EF4-FFF2-40B4-BE49-F238E27FC236}">
                <a16:creationId xmlns:a16="http://schemas.microsoft.com/office/drawing/2014/main" id="{BBCDE1F0-9FBC-DDE8-356A-DA7B1B8C4498}"/>
              </a:ext>
            </a:extLst>
          </p:cNvPr>
          <p:cNvSpPr>
            <a:spLocks noGrp="1"/>
          </p:cNvSpPr>
          <p:nvPr>
            <p:ph type="ftr" sz="quarter" idx="11"/>
          </p:nvPr>
        </p:nvSpPr>
        <p:spPr/>
        <p:txBody>
          <a:bodyPr/>
          <a:lstStyle/>
          <a:p>
            <a:endParaRPr lang="pl-PL"/>
          </a:p>
        </p:txBody>
      </p:sp>
      <p:sp>
        <p:nvSpPr>
          <p:cNvPr id="4" name="Slide Number Placeholder 3">
            <a:extLst>
              <a:ext uri="{FF2B5EF4-FFF2-40B4-BE49-F238E27FC236}">
                <a16:creationId xmlns:a16="http://schemas.microsoft.com/office/drawing/2014/main" id="{2B95D468-B8D9-ECAA-5759-79F8A1168E4E}"/>
              </a:ext>
            </a:extLst>
          </p:cNvPr>
          <p:cNvSpPr>
            <a:spLocks noGrp="1"/>
          </p:cNvSpPr>
          <p:nvPr>
            <p:ph type="sldNum" sz="quarter" idx="12"/>
          </p:nvPr>
        </p:nvSpPr>
        <p:spPr/>
        <p:txBody>
          <a:bodyPr/>
          <a:lstStyle/>
          <a:p>
            <a:fld id="{D399B3A9-8F7E-4115-B806-922168EFA931}" type="slidenum">
              <a:rPr lang="pl-PL" smtClean="0"/>
              <a:t>‹#›</a:t>
            </a:fld>
            <a:endParaRPr lang="pl-PL"/>
          </a:p>
        </p:txBody>
      </p:sp>
    </p:spTree>
    <p:extLst>
      <p:ext uri="{BB962C8B-B14F-4D97-AF65-F5344CB8AC3E}">
        <p14:creationId xmlns:p14="http://schemas.microsoft.com/office/powerpoint/2010/main" val="535353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CD734-D834-6219-36BC-91A288F091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pl-PL"/>
          </a:p>
        </p:txBody>
      </p:sp>
      <p:sp>
        <p:nvSpPr>
          <p:cNvPr id="3" name="Content Placeholder 2">
            <a:extLst>
              <a:ext uri="{FF2B5EF4-FFF2-40B4-BE49-F238E27FC236}">
                <a16:creationId xmlns:a16="http://schemas.microsoft.com/office/drawing/2014/main" id="{25B13C2C-F999-897A-75AC-B0261C67A2F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l-PL"/>
          </a:p>
        </p:txBody>
      </p:sp>
      <p:sp>
        <p:nvSpPr>
          <p:cNvPr id="4" name="Text Placeholder 3">
            <a:extLst>
              <a:ext uri="{FF2B5EF4-FFF2-40B4-BE49-F238E27FC236}">
                <a16:creationId xmlns:a16="http://schemas.microsoft.com/office/drawing/2014/main" id="{79E0D58A-85D9-67B5-22C0-D1562E95BE9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8227F23-6BBB-DFFC-9F14-0645F21518CC}"/>
              </a:ext>
            </a:extLst>
          </p:cNvPr>
          <p:cNvSpPr>
            <a:spLocks noGrp="1"/>
          </p:cNvSpPr>
          <p:nvPr>
            <p:ph type="dt" sz="half" idx="10"/>
          </p:nvPr>
        </p:nvSpPr>
        <p:spPr/>
        <p:txBody>
          <a:bodyPr/>
          <a:lstStyle/>
          <a:p>
            <a:fld id="{78A09200-BAB3-4B84-AED5-C117B8FC7750}" type="datetimeFigureOut">
              <a:rPr lang="pl-PL" smtClean="0"/>
              <a:t>7.09.2026</a:t>
            </a:fld>
            <a:endParaRPr lang="pl-PL"/>
          </a:p>
        </p:txBody>
      </p:sp>
      <p:sp>
        <p:nvSpPr>
          <p:cNvPr id="6" name="Footer Placeholder 5">
            <a:extLst>
              <a:ext uri="{FF2B5EF4-FFF2-40B4-BE49-F238E27FC236}">
                <a16:creationId xmlns:a16="http://schemas.microsoft.com/office/drawing/2014/main" id="{9544C152-8329-EEC7-08A5-F79F81111766}"/>
              </a:ext>
            </a:extLst>
          </p:cNvPr>
          <p:cNvSpPr>
            <a:spLocks noGrp="1"/>
          </p:cNvSpPr>
          <p:nvPr>
            <p:ph type="ftr" sz="quarter" idx="11"/>
          </p:nvPr>
        </p:nvSpPr>
        <p:spPr/>
        <p:txBody>
          <a:bodyPr/>
          <a:lstStyle/>
          <a:p>
            <a:endParaRPr lang="pl-PL"/>
          </a:p>
        </p:txBody>
      </p:sp>
      <p:sp>
        <p:nvSpPr>
          <p:cNvPr id="7" name="Slide Number Placeholder 6">
            <a:extLst>
              <a:ext uri="{FF2B5EF4-FFF2-40B4-BE49-F238E27FC236}">
                <a16:creationId xmlns:a16="http://schemas.microsoft.com/office/drawing/2014/main" id="{18C4B9DF-32CE-7113-38F9-EA6E4F869DCD}"/>
              </a:ext>
            </a:extLst>
          </p:cNvPr>
          <p:cNvSpPr>
            <a:spLocks noGrp="1"/>
          </p:cNvSpPr>
          <p:nvPr>
            <p:ph type="sldNum" sz="quarter" idx="12"/>
          </p:nvPr>
        </p:nvSpPr>
        <p:spPr/>
        <p:txBody>
          <a:bodyPr/>
          <a:lstStyle/>
          <a:p>
            <a:fld id="{D399B3A9-8F7E-4115-B806-922168EFA931}" type="slidenum">
              <a:rPr lang="pl-PL" smtClean="0"/>
              <a:t>‹#›</a:t>
            </a:fld>
            <a:endParaRPr lang="pl-PL"/>
          </a:p>
        </p:txBody>
      </p:sp>
    </p:spTree>
    <p:extLst>
      <p:ext uri="{BB962C8B-B14F-4D97-AF65-F5344CB8AC3E}">
        <p14:creationId xmlns:p14="http://schemas.microsoft.com/office/powerpoint/2010/main" val="38173504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505C12-059A-1F91-FB88-FECA25D0BA8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pl-PL"/>
          </a:p>
        </p:txBody>
      </p:sp>
      <p:sp>
        <p:nvSpPr>
          <p:cNvPr id="3" name="Picture Placeholder 2">
            <a:extLst>
              <a:ext uri="{FF2B5EF4-FFF2-40B4-BE49-F238E27FC236}">
                <a16:creationId xmlns:a16="http://schemas.microsoft.com/office/drawing/2014/main" id="{049131D2-4EAA-2F21-7FF2-84595F7CF86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Text Placeholder 3">
            <a:extLst>
              <a:ext uri="{FF2B5EF4-FFF2-40B4-BE49-F238E27FC236}">
                <a16:creationId xmlns:a16="http://schemas.microsoft.com/office/drawing/2014/main" id="{B6D9B2EE-1FB4-95AA-08F3-2B671D41554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D43051D-B226-B8C5-75DF-4B5D48B7F605}"/>
              </a:ext>
            </a:extLst>
          </p:cNvPr>
          <p:cNvSpPr>
            <a:spLocks noGrp="1"/>
          </p:cNvSpPr>
          <p:nvPr>
            <p:ph type="dt" sz="half" idx="10"/>
          </p:nvPr>
        </p:nvSpPr>
        <p:spPr/>
        <p:txBody>
          <a:bodyPr/>
          <a:lstStyle/>
          <a:p>
            <a:fld id="{78A09200-BAB3-4B84-AED5-C117B8FC7750}" type="datetimeFigureOut">
              <a:rPr lang="pl-PL" smtClean="0"/>
              <a:t>7.09.2026</a:t>
            </a:fld>
            <a:endParaRPr lang="pl-PL"/>
          </a:p>
        </p:txBody>
      </p:sp>
      <p:sp>
        <p:nvSpPr>
          <p:cNvPr id="6" name="Footer Placeholder 5">
            <a:extLst>
              <a:ext uri="{FF2B5EF4-FFF2-40B4-BE49-F238E27FC236}">
                <a16:creationId xmlns:a16="http://schemas.microsoft.com/office/drawing/2014/main" id="{81D0F2A4-2CB5-7F69-7BF7-EBED06E0A393}"/>
              </a:ext>
            </a:extLst>
          </p:cNvPr>
          <p:cNvSpPr>
            <a:spLocks noGrp="1"/>
          </p:cNvSpPr>
          <p:nvPr>
            <p:ph type="ftr" sz="quarter" idx="11"/>
          </p:nvPr>
        </p:nvSpPr>
        <p:spPr/>
        <p:txBody>
          <a:bodyPr/>
          <a:lstStyle/>
          <a:p>
            <a:endParaRPr lang="pl-PL"/>
          </a:p>
        </p:txBody>
      </p:sp>
      <p:sp>
        <p:nvSpPr>
          <p:cNvPr id="7" name="Slide Number Placeholder 6">
            <a:extLst>
              <a:ext uri="{FF2B5EF4-FFF2-40B4-BE49-F238E27FC236}">
                <a16:creationId xmlns:a16="http://schemas.microsoft.com/office/drawing/2014/main" id="{B833842D-309A-E8B7-CA8C-44B340F34E8F}"/>
              </a:ext>
            </a:extLst>
          </p:cNvPr>
          <p:cNvSpPr>
            <a:spLocks noGrp="1"/>
          </p:cNvSpPr>
          <p:nvPr>
            <p:ph type="sldNum" sz="quarter" idx="12"/>
          </p:nvPr>
        </p:nvSpPr>
        <p:spPr/>
        <p:txBody>
          <a:bodyPr/>
          <a:lstStyle/>
          <a:p>
            <a:fld id="{D399B3A9-8F7E-4115-B806-922168EFA931}" type="slidenum">
              <a:rPr lang="pl-PL" smtClean="0"/>
              <a:t>‹#›</a:t>
            </a:fld>
            <a:endParaRPr lang="pl-PL"/>
          </a:p>
        </p:txBody>
      </p:sp>
    </p:spTree>
    <p:extLst>
      <p:ext uri="{BB962C8B-B14F-4D97-AF65-F5344CB8AC3E}">
        <p14:creationId xmlns:p14="http://schemas.microsoft.com/office/powerpoint/2010/main" val="3321299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05788-2B7B-C797-2D5F-DEA12683EB4B}"/>
              </a:ext>
            </a:extLst>
          </p:cNvPr>
          <p:cNvSpPr>
            <a:spLocks noGrp="1"/>
          </p:cNvSpPr>
          <p:nvPr>
            <p:ph type="title"/>
          </p:nvPr>
        </p:nvSpPr>
        <p:spPr/>
        <p:txBody>
          <a:bodyPr/>
          <a:lstStyle/>
          <a:p>
            <a:r>
              <a:rPr lang="en-US"/>
              <a:t>Click to edit Master title style</a:t>
            </a:r>
            <a:endParaRPr lang="pl-PL"/>
          </a:p>
        </p:txBody>
      </p:sp>
      <p:sp>
        <p:nvSpPr>
          <p:cNvPr id="3" name="Vertical Text Placeholder 2">
            <a:extLst>
              <a:ext uri="{FF2B5EF4-FFF2-40B4-BE49-F238E27FC236}">
                <a16:creationId xmlns:a16="http://schemas.microsoft.com/office/drawing/2014/main" id="{EE1ABA3F-DEAC-C13C-CB03-A07DF25F487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l-PL"/>
          </a:p>
        </p:txBody>
      </p:sp>
      <p:sp>
        <p:nvSpPr>
          <p:cNvPr id="4" name="Date Placeholder 3">
            <a:extLst>
              <a:ext uri="{FF2B5EF4-FFF2-40B4-BE49-F238E27FC236}">
                <a16:creationId xmlns:a16="http://schemas.microsoft.com/office/drawing/2014/main" id="{2E69E8AB-569F-212B-07D5-840609F44694}"/>
              </a:ext>
            </a:extLst>
          </p:cNvPr>
          <p:cNvSpPr>
            <a:spLocks noGrp="1"/>
          </p:cNvSpPr>
          <p:nvPr>
            <p:ph type="dt" sz="half" idx="10"/>
          </p:nvPr>
        </p:nvSpPr>
        <p:spPr/>
        <p:txBody>
          <a:bodyPr/>
          <a:lstStyle/>
          <a:p>
            <a:fld id="{78A09200-BAB3-4B84-AED5-C117B8FC7750}" type="datetimeFigureOut">
              <a:rPr lang="pl-PL" smtClean="0"/>
              <a:t>7.09.2026</a:t>
            </a:fld>
            <a:endParaRPr lang="pl-PL"/>
          </a:p>
        </p:txBody>
      </p:sp>
      <p:sp>
        <p:nvSpPr>
          <p:cNvPr id="5" name="Footer Placeholder 4">
            <a:extLst>
              <a:ext uri="{FF2B5EF4-FFF2-40B4-BE49-F238E27FC236}">
                <a16:creationId xmlns:a16="http://schemas.microsoft.com/office/drawing/2014/main" id="{330A45F9-47E4-9AE2-7E13-32FFE9B9496B}"/>
              </a:ext>
            </a:extLst>
          </p:cNvPr>
          <p:cNvSpPr>
            <a:spLocks noGrp="1"/>
          </p:cNvSpPr>
          <p:nvPr>
            <p:ph type="ftr" sz="quarter" idx="11"/>
          </p:nvPr>
        </p:nvSpPr>
        <p:spPr/>
        <p:txBody>
          <a:bodyPr/>
          <a:lstStyle/>
          <a:p>
            <a:endParaRPr lang="pl-PL"/>
          </a:p>
        </p:txBody>
      </p:sp>
      <p:sp>
        <p:nvSpPr>
          <p:cNvPr id="6" name="Slide Number Placeholder 5">
            <a:extLst>
              <a:ext uri="{FF2B5EF4-FFF2-40B4-BE49-F238E27FC236}">
                <a16:creationId xmlns:a16="http://schemas.microsoft.com/office/drawing/2014/main" id="{DE2BB0E9-BAA3-060C-D231-7D8281D9CBDC}"/>
              </a:ext>
            </a:extLst>
          </p:cNvPr>
          <p:cNvSpPr>
            <a:spLocks noGrp="1"/>
          </p:cNvSpPr>
          <p:nvPr>
            <p:ph type="sldNum" sz="quarter" idx="12"/>
          </p:nvPr>
        </p:nvSpPr>
        <p:spPr/>
        <p:txBody>
          <a:bodyPr/>
          <a:lstStyle/>
          <a:p>
            <a:fld id="{D399B3A9-8F7E-4115-B806-922168EFA931}" type="slidenum">
              <a:rPr lang="pl-PL" smtClean="0"/>
              <a:t>‹#›</a:t>
            </a:fld>
            <a:endParaRPr lang="pl-PL"/>
          </a:p>
        </p:txBody>
      </p:sp>
    </p:spTree>
    <p:extLst>
      <p:ext uri="{BB962C8B-B14F-4D97-AF65-F5344CB8AC3E}">
        <p14:creationId xmlns:p14="http://schemas.microsoft.com/office/powerpoint/2010/main" val="4146724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2AEA487-7B6A-76D2-7DD2-6ECCD7184AA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pl-PL"/>
          </a:p>
        </p:txBody>
      </p:sp>
      <p:sp>
        <p:nvSpPr>
          <p:cNvPr id="3" name="Vertical Text Placeholder 2">
            <a:extLst>
              <a:ext uri="{FF2B5EF4-FFF2-40B4-BE49-F238E27FC236}">
                <a16:creationId xmlns:a16="http://schemas.microsoft.com/office/drawing/2014/main" id="{41B939FB-6AE8-823A-3A44-B866882FB91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l-PL"/>
          </a:p>
        </p:txBody>
      </p:sp>
      <p:sp>
        <p:nvSpPr>
          <p:cNvPr id="4" name="Date Placeholder 3">
            <a:extLst>
              <a:ext uri="{FF2B5EF4-FFF2-40B4-BE49-F238E27FC236}">
                <a16:creationId xmlns:a16="http://schemas.microsoft.com/office/drawing/2014/main" id="{CFE754F9-C34B-58F4-B223-6FF6E114779B}"/>
              </a:ext>
            </a:extLst>
          </p:cNvPr>
          <p:cNvSpPr>
            <a:spLocks noGrp="1"/>
          </p:cNvSpPr>
          <p:nvPr>
            <p:ph type="dt" sz="half" idx="10"/>
          </p:nvPr>
        </p:nvSpPr>
        <p:spPr/>
        <p:txBody>
          <a:bodyPr/>
          <a:lstStyle/>
          <a:p>
            <a:fld id="{78A09200-BAB3-4B84-AED5-C117B8FC7750}" type="datetimeFigureOut">
              <a:rPr lang="pl-PL" smtClean="0"/>
              <a:t>7.09.2026</a:t>
            </a:fld>
            <a:endParaRPr lang="pl-PL"/>
          </a:p>
        </p:txBody>
      </p:sp>
      <p:sp>
        <p:nvSpPr>
          <p:cNvPr id="5" name="Footer Placeholder 4">
            <a:extLst>
              <a:ext uri="{FF2B5EF4-FFF2-40B4-BE49-F238E27FC236}">
                <a16:creationId xmlns:a16="http://schemas.microsoft.com/office/drawing/2014/main" id="{05788D9F-8743-48BB-F844-8F48A2A64807}"/>
              </a:ext>
            </a:extLst>
          </p:cNvPr>
          <p:cNvSpPr>
            <a:spLocks noGrp="1"/>
          </p:cNvSpPr>
          <p:nvPr>
            <p:ph type="ftr" sz="quarter" idx="11"/>
          </p:nvPr>
        </p:nvSpPr>
        <p:spPr/>
        <p:txBody>
          <a:bodyPr/>
          <a:lstStyle/>
          <a:p>
            <a:endParaRPr lang="pl-PL"/>
          </a:p>
        </p:txBody>
      </p:sp>
      <p:sp>
        <p:nvSpPr>
          <p:cNvPr id="6" name="Slide Number Placeholder 5">
            <a:extLst>
              <a:ext uri="{FF2B5EF4-FFF2-40B4-BE49-F238E27FC236}">
                <a16:creationId xmlns:a16="http://schemas.microsoft.com/office/drawing/2014/main" id="{7498445E-2255-2E79-A45C-9A4BDA5B32CF}"/>
              </a:ext>
            </a:extLst>
          </p:cNvPr>
          <p:cNvSpPr>
            <a:spLocks noGrp="1"/>
          </p:cNvSpPr>
          <p:nvPr>
            <p:ph type="sldNum" sz="quarter" idx="12"/>
          </p:nvPr>
        </p:nvSpPr>
        <p:spPr/>
        <p:txBody>
          <a:bodyPr/>
          <a:lstStyle/>
          <a:p>
            <a:fld id="{D399B3A9-8F7E-4115-B806-922168EFA931}" type="slidenum">
              <a:rPr lang="pl-PL" smtClean="0"/>
              <a:t>‹#›</a:t>
            </a:fld>
            <a:endParaRPr lang="pl-PL"/>
          </a:p>
        </p:txBody>
      </p:sp>
    </p:spTree>
    <p:extLst>
      <p:ext uri="{BB962C8B-B14F-4D97-AF65-F5344CB8AC3E}">
        <p14:creationId xmlns:p14="http://schemas.microsoft.com/office/powerpoint/2010/main" val="27187301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F1246D3-B0DE-1C92-733D-393742FFA19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pl-PL"/>
          </a:p>
        </p:txBody>
      </p:sp>
      <p:sp>
        <p:nvSpPr>
          <p:cNvPr id="3" name="Text Placeholder 2">
            <a:extLst>
              <a:ext uri="{FF2B5EF4-FFF2-40B4-BE49-F238E27FC236}">
                <a16:creationId xmlns:a16="http://schemas.microsoft.com/office/drawing/2014/main" id="{29CDC711-4E97-3D37-3BEE-806D42CD237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l-PL"/>
          </a:p>
        </p:txBody>
      </p:sp>
      <p:sp>
        <p:nvSpPr>
          <p:cNvPr id="4" name="Date Placeholder 3">
            <a:extLst>
              <a:ext uri="{FF2B5EF4-FFF2-40B4-BE49-F238E27FC236}">
                <a16:creationId xmlns:a16="http://schemas.microsoft.com/office/drawing/2014/main" id="{B95B0395-623D-F44B-7AD4-8F30A4D4038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8A09200-BAB3-4B84-AED5-C117B8FC7750}" type="datetimeFigureOut">
              <a:rPr lang="pl-PL" smtClean="0"/>
              <a:t>7.09.2026</a:t>
            </a:fld>
            <a:endParaRPr lang="pl-PL"/>
          </a:p>
        </p:txBody>
      </p:sp>
      <p:sp>
        <p:nvSpPr>
          <p:cNvPr id="5" name="Footer Placeholder 4">
            <a:extLst>
              <a:ext uri="{FF2B5EF4-FFF2-40B4-BE49-F238E27FC236}">
                <a16:creationId xmlns:a16="http://schemas.microsoft.com/office/drawing/2014/main" id="{E7C97278-BA7B-28DF-F259-F6A9465187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pl-PL"/>
          </a:p>
        </p:txBody>
      </p:sp>
      <p:sp>
        <p:nvSpPr>
          <p:cNvPr id="6" name="Slide Number Placeholder 5">
            <a:extLst>
              <a:ext uri="{FF2B5EF4-FFF2-40B4-BE49-F238E27FC236}">
                <a16:creationId xmlns:a16="http://schemas.microsoft.com/office/drawing/2014/main" id="{9A096970-50CE-2F8F-B47E-5D82007E353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399B3A9-8F7E-4115-B806-922168EFA931}" type="slidenum">
              <a:rPr lang="pl-PL" smtClean="0"/>
              <a:t>‹#›</a:t>
            </a:fld>
            <a:endParaRPr lang="pl-PL"/>
          </a:p>
        </p:txBody>
      </p:sp>
    </p:spTree>
    <p:extLst>
      <p:ext uri="{BB962C8B-B14F-4D97-AF65-F5344CB8AC3E}">
        <p14:creationId xmlns:p14="http://schemas.microsoft.com/office/powerpoint/2010/main" val="29891259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sv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sv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3.svg"/></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3.sv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3.sv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3.sv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3.sv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3.svg"/><Relationship Id="rId4" Type="http://schemas.openxmlformats.org/officeDocument/2006/relationships/image" Target="../media/image6.svg"/></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3.svg"/><Relationship Id="rId5" Type="http://schemas.openxmlformats.org/officeDocument/2006/relationships/image" Target="../media/image10.png"/><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3.svg"/></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3.svg"/></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3.svg"/></Relationships>
</file>

<file path=ppt/slides/_rels/slide1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3.svg"/></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3.svg"/></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3.svg"/><Relationship Id="rId5" Type="http://schemas.openxmlformats.org/officeDocument/2006/relationships/image" Target="../media/image13.png"/><Relationship Id="rId4" Type="http://schemas.openxmlformats.org/officeDocument/2006/relationships/image" Target="../media/image12.png"/></Relationships>
</file>

<file path=ppt/slides/_rels/slide1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3.svg"/><Relationship Id="rId5" Type="http://schemas.openxmlformats.org/officeDocument/2006/relationships/image" Target="../media/image15.png"/><Relationship Id="rId4" Type="http://schemas.openxmlformats.org/officeDocument/2006/relationships/image" Target="../media/image14.png"/></Relationships>
</file>

<file path=ppt/slides/_rels/slide2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3.svg"/><Relationship Id="rId5" Type="http://schemas.openxmlformats.org/officeDocument/2006/relationships/image" Target="../media/image17.png"/><Relationship Id="rId4" Type="http://schemas.openxmlformats.org/officeDocument/2006/relationships/image" Target="../media/image16.png"/></Relationships>
</file>

<file path=ppt/slides/_rels/slide2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3.svg"/></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3.svg"/></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3.svg"/></Relationships>
</file>

<file path=ppt/slides/_rels/slide2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3.svg"/></Relationships>
</file>

<file path=ppt/slides/_rels/slide2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3.svg"/></Relationships>
</file>

<file path=ppt/slides/_rels/slide2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5.xml"/><Relationship Id="rId1" Type="http://schemas.openxmlformats.org/officeDocument/2006/relationships/slideLayout" Target="../slideLayouts/slideLayout1.xml"/><Relationship Id="rId5" Type="http://schemas.openxmlformats.org/officeDocument/2006/relationships/image" Target="../media/image3.svg"/><Relationship Id="rId4" Type="http://schemas.openxmlformats.org/officeDocument/2006/relationships/image" Target="../media/image20.png"/></Relationships>
</file>

<file path=ppt/slides/_rels/slide2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3.svg"/></Relationships>
</file>

<file path=ppt/slides/_rels/slide2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3.svg"/></Relationships>
</file>

<file path=ppt/slides/_rels/slide3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8.xml"/><Relationship Id="rId1" Type="http://schemas.openxmlformats.org/officeDocument/2006/relationships/slideLayout" Target="../slideLayouts/slideLayout1.xml"/><Relationship Id="rId5" Type="http://schemas.openxmlformats.org/officeDocument/2006/relationships/image" Target="../media/image3.svg"/><Relationship Id="rId4" Type="http://schemas.openxmlformats.org/officeDocument/2006/relationships/image" Target="../media/image21.png"/></Relationships>
</file>

<file path=ppt/slides/_rels/slide3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9.xml"/><Relationship Id="rId1" Type="http://schemas.openxmlformats.org/officeDocument/2006/relationships/slideLayout" Target="../slideLayouts/slideLayout1.xml"/><Relationship Id="rId5" Type="http://schemas.openxmlformats.org/officeDocument/2006/relationships/image" Target="../media/image3.svg"/><Relationship Id="rId4" Type="http://schemas.openxmlformats.org/officeDocument/2006/relationships/hyperlink" Target="https://hrejterzy.com/stop-scrolling/"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3.svg"/></Relationships>
</file>

<file path=ppt/slides/_rels/slide3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1.xml"/><Relationship Id="rId1" Type="http://schemas.openxmlformats.org/officeDocument/2006/relationships/slideLayout" Target="../slideLayouts/slideLayout1.xml"/><Relationship Id="rId5" Type="http://schemas.openxmlformats.org/officeDocument/2006/relationships/image" Target="../media/image3.svg"/><Relationship Id="rId4" Type="http://schemas.openxmlformats.org/officeDocument/2006/relationships/chart" Target="../charts/chart1.xml"/></Relationships>
</file>

<file path=ppt/slides/_rels/slide3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3.svg"/></Relationships>
</file>

<file path=ppt/slides/_rels/slide3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3.xml"/><Relationship Id="rId1" Type="http://schemas.openxmlformats.org/officeDocument/2006/relationships/slideLayout" Target="../slideLayouts/slideLayout1.xml"/><Relationship Id="rId4" Type="http://schemas.openxmlformats.org/officeDocument/2006/relationships/image" Target="../media/image3.svg"/></Relationships>
</file>

<file path=ppt/slides/_rels/slide3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4.xml"/><Relationship Id="rId1" Type="http://schemas.openxmlformats.org/officeDocument/2006/relationships/slideLayout" Target="../slideLayouts/slideLayout1.xml"/><Relationship Id="rId4" Type="http://schemas.openxmlformats.org/officeDocument/2006/relationships/image" Target="../media/image3.svg"/></Relationships>
</file>

<file path=ppt/slides/_rels/slide38.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1.jpeg"/><Relationship Id="rId7" Type="http://schemas.openxmlformats.org/officeDocument/2006/relationships/image" Target="../media/image24.svg"/><Relationship Id="rId2" Type="http://schemas.openxmlformats.org/officeDocument/2006/relationships/notesSlide" Target="../notesSlides/notesSlide35.xml"/><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hyperlink" Target="https://hrejterzy.com/bezpieczny-internet/" TargetMode="External"/><Relationship Id="rId9" Type="http://schemas.openxmlformats.org/officeDocument/2006/relationships/image" Target="../media/image3.svg"/></Relationships>
</file>

<file path=ppt/slides/_rels/slide39.xml.rels><?xml version="1.0" encoding="UTF-8" standalone="yes"?>
<Relationships xmlns="http://schemas.openxmlformats.org/package/2006/relationships"><Relationship Id="rId8" Type="http://schemas.openxmlformats.org/officeDocument/2006/relationships/image" Target="../media/image3.svg"/><Relationship Id="rId3" Type="http://schemas.openxmlformats.org/officeDocument/2006/relationships/image" Target="../media/image1.jpeg"/><Relationship Id="rId7" Type="http://schemas.openxmlformats.org/officeDocument/2006/relationships/image" Target="../media/image27.svg"/><Relationship Id="rId2" Type="http://schemas.openxmlformats.org/officeDocument/2006/relationships/notesSlide" Target="../notesSlides/notesSlide36.xml"/><Relationship Id="rId1" Type="http://schemas.openxmlformats.org/officeDocument/2006/relationships/slideLayout" Target="../slideLayouts/slideLayout1.xml"/><Relationship Id="rId6" Type="http://schemas.openxmlformats.org/officeDocument/2006/relationships/image" Target="../media/image26.png"/><Relationship Id="rId5" Type="http://schemas.openxmlformats.org/officeDocument/2006/relationships/hyperlink" Target="https://www.youtube.com/watch?v=XbDiM8sM7gc" TargetMode="External"/><Relationship Id="rId4" Type="http://schemas.openxmlformats.org/officeDocument/2006/relationships/hyperlink" Target="https://hrejterzy.com/uwazai/" TargetMode="External"/></Relationships>
</file>

<file path=ppt/slides/_rels/slide40.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3.svg"/><Relationship Id="rId2" Type="http://schemas.openxmlformats.org/officeDocument/2006/relationships/notesSlide" Target="../notesSlides/notesSlide37.xml"/><Relationship Id="rId1" Type="http://schemas.openxmlformats.org/officeDocument/2006/relationships/slideLayout" Target="../slideLayouts/slideLayout1.xml"/><Relationship Id="rId6" Type="http://schemas.openxmlformats.org/officeDocument/2006/relationships/hyperlink" Target="https://hrejterzy.com/uwazai/#ogranicz" TargetMode="External"/><Relationship Id="rId5" Type="http://schemas.microsoft.com/office/2007/relationships/hdphoto" Target="../media/hdphoto1.wdp"/><Relationship Id="rId4" Type="http://schemas.openxmlformats.org/officeDocument/2006/relationships/image" Target="../media/image28.png"/></Relationships>
</file>

<file path=ppt/slides/_rels/slide4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8.xml"/><Relationship Id="rId1" Type="http://schemas.openxmlformats.org/officeDocument/2006/relationships/slideLayout" Target="../slideLayouts/slideLayout1.xml"/><Relationship Id="rId4" Type="http://schemas.openxmlformats.org/officeDocument/2006/relationships/image" Target="../media/image29.png"/></Relationships>
</file>

<file path=ppt/slides/_rels/slide4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9.xml"/><Relationship Id="rId1" Type="http://schemas.openxmlformats.org/officeDocument/2006/relationships/slideLayout" Target="../slideLayouts/slideLayout1.xml"/><Relationship Id="rId5" Type="http://schemas.openxmlformats.org/officeDocument/2006/relationships/image" Target="../media/image3.svg"/><Relationship Id="rId4" Type="http://schemas.openxmlformats.org/officeDocument/2006/relationships/image" Target="../media/image30.jpeg"/></Relationships>
</file>

<file path=ppt/slides/_rels/slide4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0.xml"/><Relationship Id="rId1" Type="http://schemas.openxmlformats.org/officeDocument/2006/relationships/slideLayout" Target="../slideLayouts/slideLayout1.xml"/><Relationship Id="rId6" Type="http://schemas.openxmlformats.org/officeDocument/2006/relationships/image" Target="../media/image3.svg"/><Relationship Id="rId5" Type="http://schemas.openxmlformats.org/officeDocument/2006/relationships/image" Target="../media/image31.png"/><Relationship Id="rId4" Type="http://schemas.openxmlformats.org/officeDocument/2006/relationships/hyperlink" Target="https://hrejterzy.com/lokalizuj-dziecko/" TargetMode="External"/></Relationships>
</file>

<file path=ppt/slides/_rels/slide44.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3.svg"/><Relationship Id="rId2" Type="http://schemas.openxmlformats.org/officeDocument/2006/relationships/notesSlide" Target="../notesSlides/notesSlide41.xml"/><Relationship Id="rId1" Type="http://schemas.openxmlformats.org/officeDocument/2006/relationships/slideLayout" Target="../slideLayouts/slideLayout1.xml"/><Relationship Id="rId6" Type="http://schemas.openxmlformats.org/officeDocument/2006/relationships/image" Target="../media/image34.jpeg"/><Relationship Id="rId5" Type="http://schemas.openxmlformats.org/officeDocument/2006/relationships/image" Target="../media/image33.jpeg"/><Relationship Id="rId4" Type="http://schemas.openxmlformats.org/officeDocument/2006/relationships/image" Target="../media/image32.jpeg"/></Relationships>
</file>

<file path=ppt/slides/_rels/slide45.xml.rels><?xml version="1.0" encoding="UTF-8" standalone="yes"?>
<Relationships xmlns="http://schemas.openxmlformats.org/package/2006/relationships"><Relationship Id="rId8" Type="http://schemas.openxmlformats.org/officeDocument/2006/relationships/image" Target="../media/image3.svg"/><Relationship Id="rId3" Type="http://schemas.openxmlformats.org/officeDocument/2006/relationships/image" Target="../media/image1.jpeg"/><Relationship Id="rId7" Type="http://schemas.openxmlformats.org/officeDocument/2006/relationships/image" Target="../media/image31.png"/><Relationship Id="rId2" Type="http://schemas.openxmlformats.org/officeDocument/2006/relationships/notesSlide" Target="../notesSlides/notesSlide42.xml"/><Relationship Id="rId1" Type="http://schemas.openxmlformats.org/officeDocument/2006/relationships/slideLayout" Target="../slideLayouts/slideLayout1.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46.xml.rels><?xml version="1.0" encoding="UTF-8" standalone="yes"?>
<Relationships xmlns="http://schemas.openxmlformats.org/package/2006/relationships"><Relationship Id="rId8" Type="http://schemas.openxmlformats.org/officeDocument/2006/relationships/image" Target="../media/image3.svg"/><Relationship Id="rId3" Type="http://schemas.openxmlformats.org/officeDocument/2006/relationships/image" Target="../media/image1.jpeg"/><Relationship Id="rId7" Type="http://schemas.openxmlformats.org/officeDocument/2006/relationships/image" Target="../media/image39.png"/><Relationship Id="rId2" Type="http://schemas.openxmlformats.org/officeDocument/2006/relationships/notesSlide" Target="../notesSlides/notesSlide43.xml"/><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38.png"/><Relationship Id="rId4" Type="http://schemas.openxmlformats.org/officeDocument/2006/relationships/hyperlink" Target="https://hrejterzy.com/uwazai/#czarnobialy" TargetMode="External"/></Relationships>
</file>

<file path=ppt/slides/_rels/slide4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40.jpe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4.xml"/><Relationship Id="rId1" Type="http://schemas.openxmlformats.org/officeDocument/2006/relationships/slideLayout" Target="../slideLayouts/slideLayout1.xml"/><Relationship Id="rId5" Type="http://schemas.openxmlformats.org/officeDocument/2006/relationships/image" Target="../media/image3.svg"/><Relationship Id="rId4" Type="http://schemas.openxmlformats.org/officeDocument/2006/relationships/hyperlink" Target="https://hrejterzy.com/dzieci-bezpieczne-w-sieci/" TargetMode="External"/></Relationships>
</file>

<file path=ppt/slides/_rels/slide4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40.jpe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5.xml"/><Relationship Id="rId1" Type="http://schemas.openxmlformats.org/officeDocument/2006/relationships/slideLayout" Target="../slideLayouts/slideLayout1.xml"/><Relationship Id="rId6" Type="http://schemas.openxmlformats.org/officeDocument/2006/relationships/image" Target="../media/image3.svg"/><Relationship Id="rId5" Type="http://schemas.openxmlformats.org/officeDocument/2006/relationships/image" Target="../media/image41.png"/><Relationship Id="rId4" Type="http://schemas.openxmlformats.org/officeDocument/2006/relationships/hyperlink" Target="https://hrejterzy.com/akcje/" TargetMode="External"/></Relationships>
</file>

<file path=ppt/slides/_rels/slide51.xml.rels><?xml version="1.0" encoding="UTF-8" standalone="yes"?>
<Relationships xmlns="http://schemas.openxmlformats.org/package/2006/relationships"><Relationship Id="rId8" Type="http://schemas.openxmlformats.org/officeDocument/2006/relationships/hyperlink" Target="https://dyzurnet.pl/publikacje/5" TargetMode="External"/><Relationship Id="rId13" Type="http://schemas.openxmlformats.org/officeDocument/2006/relationships/hyperlink" Target="https://www.gov.pl/web/niezagubdzieckawsieci/zglaszaj-dowody-cyberprzemocy" TargetMode="External"/><Relationship Id="rId18" Type="http://schemas.openxmlformats.org/officeDocument/2006/relationships/hyperlink" Target="https://www.internetmatters.org/pulse/" TargetMode="External"/><Relationship Id="rId3" Type="http://schemas.openxmlformats.org/officeDocument/2006/relationships/image" Target="../media/image1.jpeg"/><Relationship Id="rId21" Type="http://schemas.openxmlformats.org/officeDocument/2006/relationships/image" Target="../media/image3.svg"/><Relationship Id="rId7" Type="http://schemas.openxmlformats.org/officeDocument/2006/relationships/hyperlink" Target="https://fdds.pl/_Resources/Persistent/a/6/3/4/a6344462927a6a1dff8fad6a55455a92dfd25999/Dzieci%20si%C4%99%20licz%C4%85%202022%20-%20Wykorzystywanie%20seksualne%20dzieci.pdf" TargetMode="External"/><Relationship Id="rId12" Type="http://schemas.openxmlformats.org/officeDocument/2006/relationships/hyperlink" Target="https://www.internetmatters.org/wp-content/uploads/2025/07/AI-Chatbots-Report-V5-Final-Version.pdf" TargetMode="External"/><Relationship Id="rId17" Type="http://schemas.openxmlformats.org/officeDocument/2006/relationships/hyperlink" Target="https://www.commonsensemedia.org/sites/default/files/featured-content/files/common-sense-ai-polling-memo-may-10-2023-final.pdf" TargetMode="External"/><Relationship Id="rId2" Type="http://schemas.openxmlformats.org/officeDocument/2006/relationships/notesSlide" Target="../notesSlides/notesSlide46.xml"/><Relationship Id="rId16" Type="http://schemas.openxmlformats.org/officeDocument/2006/relationships/hyperlink" Target="https://www.commonsensemedia.org/sites/default/files/research/report/talk-trust-and-trade-offs_2025_web.pdf" TargetMode="External"/><Relationship Id="rId20" Type="http://schemas.openxmlformats.org/officeDocument/2006/relationships/hyperlink" Target="https://www.pewresearch.org/internet/2023/12/11/teens-social-media-and-technology-2023/" TargetMode="External"/><Relationship Id="rId1" Type="http://schemas.openxmlformats.org/officeDocument/2006/relationships/slideLayout" Target="../slideLayouts/slideLayout1.xml"/><Relationship Id="rId6" Type="http://schemas.openxmlformats.org/officeDocument/2006/relationships/hyperlink" Target="https://www.nask.pl/media/2024/11/Nastolatki-wobec-pornografii-cyfrowej.pdf" TargetMode="External"/><Relationship Id="rId11" Type="http://schemas.openxmlformats.org/officeDocument/2006/relationships/hyperlink" Target="https://cyberprofilaktyka.pl/publikacje/Szkodliwe%20tre%C5%9Bci%20w%20internecie_www.pdf" TargetMode="External"/><Relationship Id="rId5" Type="http://schemas.openxmlformats.org/officeDocument/2006/relationships/hyperlink" Target="https://www.nask.pl/media/2024/10/Thinkstat_RAPORT_nastolatki-3_0_ONLINE-2.pdf" TargetMode="External"/><Relationship Id="rId15" Type="http://schemas.openxmlformats.org/officeDocument/2006/relationships/hyperlink" Target="https://www.researchgate.net/profile/Samia-Firmino-Pinto/publication/385212435_AI_Friend_Risks_Implications_and_Recommendations_on_Generative_AI_for_Children/links/671a9bed55a5271cded8c599/AI-Friend-Risks-Implications-and-Recommendations-on-Generative-AI-for-Children.pdf" TargetMode="External"/><Relationship Id="rId10" Type="http://schemas.openxmlformats.org/officeDocument/2006/relationships/hyperlink" Target="https://dyzurnet.pl/uploads/2023/07/Raport-Dyzurnet.pl-2022.pdf" TargetMode="External"/><Relationship Id="rId19" Type="http://schemas.openxmlformats.org/officeDocument/2006/relationships/hyperlink" Target="https://uke.gov.pl/blog/jak-mlodzi-uzytkownicy-korzystaja-z-uslug-telekomunikacyjnych-wyniki-badania-dzieci-i-rodzicow,70.html" TargetMode="External"/><Relationship Id="rId4" Type="http://schemas.openxmlformats.org/officeDocument/2006/relationships/hyperlink" Target="https://www.nask.pl/media/2025/09/Nastolatki_RAPORT-2.pdf" TargetMode="External"/><Relationship Id="rId9" Type="http://schemas.openxmlformats.org/officeDocument/2006/relationships/hyperlink" Target="https://edukacja.fdds.pl/course/view.php?id=330" TargetMode="External"/><Relationship Id="rId14" Type="http://schemas.openxmlformats.org/officeDocument/2006/relationships/hyperlink" Target="https://fdds.pl/wp-content/uploads/2025/04/Raport-Diagnoza-Przemocy-wobec-Dzieci-2023.pdf" TargetMode="External"/></Relationships>
</file>

<file path=ppt/slides/_rels/slide52.xml.rels><?xml version="1.0" encoding="UTF-8" standalone="yes"?>
<Relationships xmlns="http://schemas.openxmlformats.org/package/2006/relationships"><Relationship Id="rId8" Type="http://schemas.openxmlformats.org/officeDocument/2006/relationships/hyperlink" Target="https://www.youtube.com/watch?v=aUTlpqAIZ-s&amp;list=PL1_6tUgZcvMvTiO8KDILFW3sHMUVFY8O9&amp;index=3" TargetMode="External"/><Relationship Id="rId13" Type="http://schemas.openxmlformats.org/officeDocument/2006/relationships/hyperlink" Target="https://hrejterzy.com/podcast-o-cyberbezpieczenstwie-twoje-darmowe-szkolenie/" TargetMode="External"/><Relationship Id="rId3" Type="http://schemas.openxmlformats.org/officeDocument/2006/relationships/image" Target="../media/image1.jpeg"/><Relationship Id="rId7" Type="http://schemas.openxmlformats.org/officeDocument/2006/relationships/hyperlink" Target="https://www.youtube.com/watch?v=XbDiM8sM7gc" TargetMode="External"/><Relationship Id="rId12" Type="http://schemas.openxmlformats.org/officeDocument/2006/relationships/hyperlink" Target="https://hrejterzy.com/oszukani/" TargetMode="External"/><Relationship Id="rId2" Type="http://schemas.openxmlformats.org/officeDocument/2006/relationships/notesSlide" Target="../notesSlides/notesSlide47.xml"/><Relationship Id="rId1" Type="http://schemas.openxmlformats.org/officeDocument/2006/relationships/slideLayout" Target="../slideLayouts/slideLayout1.xml"/><Relationship Id="rId6" Type="http://schemas.openxmlformats.org/officeDocument/2006/relationships/hyperlink" Target="https://hrejterzy.com/dzieci-bezpieczne-w-sieci/" TargetMode="External"/><Relationship Id="rId11" Type="http://schemas.openxmlformats.org/officeDocument/2006/relationships/hyperlink" Target="https://hrejterzy.com/lokalizuj-dziecko/" TargetMode="External"/><Relationship Id="rId5" Type="http://schemas.openxmlformats.org/officeDocument/2006/relationships/hyperlink" Target="https://hrejterzy.com/stop-scrolling/" TargetMode="External"/><Relationship Id="rId10" Type="http://schemas.openxmlformats.org/officeDocument/2006/relationships/hyperlink" Target="https://www.youtube.com/watch?v=3ihkpKBSsRw" TargetMode="External"/><Relationship Id="rId4" Type="http://schemas.openxmlformats.org/officeDocument/2006/relationships/hyperlink" Target="https://hrejterzy.com/uwazai/" TargetMode="External"/><Relationship Id="rId9" Type="http://schemas.openxmlformats.org/officeDocument/2006/relationships/hyperlink" Target="https://hrejterzy.com/pedostop/" TargetMode="External"/><Relationship Id="rId14" Type="http://schemas.openxmlformats.org/officeDocument/2006/relationships/image" Target="../media/image3.sv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a:extLst>
            <a:ext uri="{FF2B5EF4-FFF2-40B4-BE49-F238E27FC236}">
              <a16:creationId xmlns:a16="http://schemas.microsoft.com/office/drawing/2014/main" id="{BCBAEB20-9D82-D966-CC8A-843FBBC7571E}"/>
            </a:ext>
          </a:extLst>
        </p:cNvPr>
        <p:cNvGrpSpPr/>
        <p:nvPr/>
      </p:nvGrpSpPr>
      <p:grpSpPr>
        <a:xfrm>
          <a:off x="0" y="0"/>
          <a:ext cx="0" cy="0"/>
          <a:chOff x="0" y="0"/>
          <a:chExt cx="0" cy="0"/>
        </a:xfrm>
      </p:grpSpPr>
      <p:pic>
        <p:nvPicPr>
          <p:cNvPr id="6" name="Picture 2">
            <a:extLst>
              <a:ext uri="{FF2B5EF4-FFF2-40B4-BE49-F238E27FC236}">
                <a16:creationId xmlns:a16="http://schemas.microsoft.com/office/drawing/2014/main" id="{D16C50DA-199D-2BBB-BAA4-650A88351FE2}"/>
              </a:ext>
            </a:extLst>
          </p:cNvPr>
          <p:cNvPicPr>
            <a:picLocks noGrp="1" noRot="1" noChangeAspect="1" noMove="1" noResize="1" noEditPoints="1" noAdjustHandles="1" noChangeArrowheads="1" noChangeShapeType="1" noCrop="1"/>
          </p:cNvPicPr>
          <p:nvPr/>
        </p:nvPicPr>
        <p:blipFill>
          <a:blip r:embed="rId4">
            <a:alphaModFix amt="20000"/>
            <a:extLst>
              <a:ext uri="{28A0092B-C50C-407E-A947-70E740481C1C}">
                <a14:useLocalDpi xmlns:a14="http://schemas.microsoft.com/office/drawing/2010/main" val="0"/>
              </a:ext>
            </a:extLst>
          </a:blip>
          <a:srcRect t="7870" b="7870"/>
          <a:stretch/>
        </p:blipFill>
        <p:spPr bwMode="auto">
          <a:xfrm>
            <a:off x="20" y="0"/>
            <a:ext cx="12188930" cy="685799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EFAB53E2-0B9B-4135-EF6D-CC734F637173}"/>
              </a:ext>
            </a:extLst>
          </p:cNvPr>
          <p:cNvSpPr txBox="1"/>
          <p:nvPr/>
        </p:nvSpPr>
        <p:spPr>
          <a:xfrm>
            <a:off x="536896" y="5656317"/>
            <a:ext cx="6892954" cy="430887"/>
          </a:xfrm>
          <a:prstGeom prst="rect">
            <a:avLst/>
          </a:prstGeom>
          <a:noFill/>
        </p:spPr>
        <p:txBody>
          <a:bodyPr wrap="square" rtlCol="0">
            <a:spAutoFit/>
          </a:bodyPr>
          <a:lstStyle/>
          <a:p>
            <a:r>
              <a:rPr lang="pl-PL" sz="2200" dirty="0">
                <a:solidFill>
                  <a:schemeClr val="bg1"/>
                </a:solidFill>
                <a:latin typeface="Aptos SemiBold" panose="020B0004020202020204" pitchFamily="34" charset="0"/>
              </a:rPr>
              <a:t>Szymon Szczęśniak &amp; HRejterzy</a:t>
            </a:r>
          </a:p>
        </p:txBody>
      </p:sp>
      <p:sp>
        <p:nvSpPr>
          <p:cNvPr id="2" name="TextBox 1">
            <a:extLst>
              <a:ext uri="{FF2B5EF4-FFF2-40B4-BE49-F238E27FC236}">
                <a16:creationId xmlns:a16="http://schemas.microsoft.com/office/drawing/2014/main" id="{8B19F9C1-9620-3009-407D-05E4AA18FD08}"/>
              </a:ext>
            </a:extLst>
          </p:cNvPr>
          <p:cNvSpPr txBox="1"/>
          <p:nvPr/>
        </p:nvSpPr>
        <p:spPr>
          <a:xfrm>
            <a:off x="536896" y="3664147"/>
            <a:ext cx="8035255" cy="1785104"/>
          </a:xfrm>
          <a:prstGeom prst="rect">
            <a:avLst/>
          </a:prstGeom>
          <a:noFill/>
        </p:spPr>
        <p:txBody>
          <a:bodyPr wrap="square" rtlCol="0">
            <a:spAutoFit/>
          </a:bodyPr>
          <a:lstStyle/>
          <a:p>
            <a:r>
              <a:rPr lang="pl-PL" sz="5500" dirty="0">
                <a:solidFill>
                  <a:schemeClr val="bg1"/>
                </a:solidFill>
                <a:latin typeface="Aptos ExtraBold" panose="020F0502020204030204" pitchFamily="34" charset="0"/>
              </a:rPr>
              <a:t>Internet</a:t>
            </a:r>
          </a:p>
          <a:p>
            <a:r>
              <a:rPr lang="pl-PL" sz="5500" dirty="0" err="1">
                <a:solidFill>
                  <a:schemeClr val="bg1"/>
                </a:solidFill>
                <a:latin typeface="Aptos ExtraBold" panose="020F0502020204030204" pitchFamily="34" charset="0"/>
              </a:rPr>
              <a:t>Bronx</a:t>
            </a:r>
            <a:r>
              <a:rPr lang="pl-PL" sz="5500" dirty="0">
                <a:solidFill>
                  <a:schemeClr val="bg1"/>
                </a:solidFill>
                <a:latin typeface="Aptos ExtraBold" panose="020F0502020204030204" pitchFamily="34" charset="0"/>
              </a:rPr>
              <a:t> naszych czasów</a:t>
            </a:r>
          </a:p>
        </p:txBody>
      </p:sp>
      <p:pic>
        <p:nvPicPr>
          <p:cNvPr id="7" name="Graphic 6">
            <a:extLst>
              <a:ext uri="{FF2B5EF4-FFF2-40B4-BE49-F238E27FC236}">
                <a16:creationId xmlns:a16="http://schemas.microsoft.com/office/drawing/2014/main" id="{EB43A7C5-AA85-8CDC-2E5D-FCE20C39F64A}"/>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5"/>
              </a:ext>
            </a:extLst>
          </a:blip>
          <a:stretch>
            <a:fillRect/>
          </a:stretch>
        </p:blipFill>
        <p:spPr>
          <a:xfrm>
            <a:off x="9200682" y="367323"/>
            <a:ext cx="1162520" cy="190384"/>
          </a:xfrm>
          <a:prstGeom prst="rect">
            <a:avLst/>
          </a:prstGeom>
        </p:spPr>
      </p:pic>
    </p:spTree>
    <p:extLst>
      <p:ext uri="{BB962C8B-B14F-4D97-AF65-F5344CB8AC3E}">
        <p14:creationId xmlns:p14="http://schemas.microsoft.com/office/powerpoint/2010/main" val="38941243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a:extLst>
            <a:ext uri="{FF2B5EF4-FFF2-40B4-BE49-F238E27FC236}">
              <a16:creationId xmlns:a16="http://schemas.microsoft.com/office/drawing/2014/main" id="{1E60977D-4F5E-105B-87BF-ED85E7A8B4F7}"/>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E903851D-DE86-39B3-D1B1-7D8F46304776}"/>
              </a:ext>
            </a:extLst>
          </p:cNvPr>
          <p:cNvSpPr txBox="1"/>
          <p:nvPr/>
        </p:nvSpPr>
        <p:spPr>
          <a:xfrm>
            <a:off x="698598" y="1043077"/>
            <a:ext cx="10868562" cy="5078313"/>
          </a:xfrm>
          <a:prstGeom prst="rect">
            <a:avLst/>
          </a:prstGeom>
          <a:noFill/>
        </p:spPr>
        <p:txBody>
          <a:bodyPr wrap="square" lIns="91440" tIns="45720" rIns="91440" bIns="45720" rtlCol="0" anchor="t">
            <a:spAutoFit/>
          </a:bodyPr>
          <a:lstStyle/>
          <a:p>
            <a:pPr marL="571500" indent="-571500">
              <a:buFont typeface="Arial" panose="020B0604020202020204" pitchFamily="34" charset="0"/>
              <a:buChar char="•"/>
            </a:pPr>
            <a:r>
              <a:rPr lang="pl-PL" sz="3600" dirty="0">
                <a:solidFill>
                  <a:schemeClr val="bg1"/>
                </a:solidFill>
                <a:latin typeface="Aptos SemiBold" panose="020B0004020202020204" pitchFamily="34" charset="0"/>
              </a:rPr>
              <a:t>Pedofile </a:t>
            </a:r>
            <a:br>
              <a:rPr lang="pl-PL" sz="3600" dirty="0">
                <a:solidFill>
                  <a:schemeClr val="bg1"/>
                </a:solidFill>
                <a:latin typeface="Aptos SemiBold" panose="020B0004020202020204" pitchFamily="34" charset="0"/>
              </a:rPr>
            </a:br>
            <a:r>
              <a:rPr lang="pl-PL" sz="3600" dirty="0">
                <a:solidFill>
                  <a:schemeClr val="bg1"/>
                </a:solidFill>
                <a:latin typeface="Aptos" panose="020B0004020202020204" pitchFamily="34" charset="0"/>
              </a:rPr>
              <a:t>(grooming, </a:t>
            </a:r>
            <a:r>
              <a:rPr lang="pl-PL" sz="3600" dirty="0" err="1">
                <a:solidFill>
                  <a:schemeClr val="bg1"/>
                </a:solidFill>
                <a:latin typeface="Aptos" panose="020B0004020202020204" pitchFamily="34" charset="0"/>
              </a:rPr>
              <a:t>sexting</a:t>
            </a:r>
            <a:r>
              <a:rPr lang="pl-PL" sz="3600" dirty="0">
                <a:solidFill>
                  <a:schemeClr val="bg1"/>
                </a:solidFill>
                <a:latin typeface="Aptos" panose="020B0004020202020204" pitchFamily="34" charset="0"/>
              </a:rPr>
              <a:t>, kontakty online i offline)</a:t>
            </a:r>
          </a:p>
          <a:p>
            <a:pPr marL="571500" indent="-571500">
              <a:buFont typeface="Arial" panose="020B0604020202020204" pitchFamily="34" charset="0"/>
              <a:buChar char="•"/>
            </a:pPr>
            <a:r>
              <a:rPr lang="pl-PL" sz="3600" dirty="0" err="1">
                <a:solidFill>
                  <a:schemeClr val="bg1"/>
                </a:solidFill>
                <a:latin typeface="Aptos SemiBold" panose="020B0004020202020204" pitchFamily="34" charset="0"/>
              </a:rPr>
              <a:t>Cyberchamy</a:t>
            </a:r>
            <a:r>
              <a:rPr lang="pl-PL" sz="3600" dirty="0">
                <a:solidFill>
                  <a:schemeClr val="bg1"/>
                </a:solidFill>
                <a:latin typeface="Aptos SemiBold" panose="020B0004020202020204" pitchFamily="34" charset="0"/>
              </a:rPr>
              <a:t> </a:t>
            </a:r>
            <a:r>
              <a:rPr lang="pl-PL" sz="3600" dirty="0">
                <a:solidFill>
                  <a:schemeClr val="bg1"/>
                </a:solidFill>
                <a:latin typeface="Aptos" panose="020B0004020202020204" pitchFamily="34" charset="0"/>
              </a:rPr>
              <a:t>(</a:t>
            </a:r>
            <a:r>
              <a:rPr lang="pl-PL" sz="3600" dirty="0" err="1">
                <a:solidFill>
                  <a:schemeClr val="bg1"/>
                </a:solidFill>
                <a:latin typeface="Aptos" panose="020B0004020202020204" pitchFamily="34" charset="0"/>
              </a:rPr>
              <a:t>cyberbullies</a:t>
            </a:r>
            <a:r>
              <a:rPr lang="pl-PL" sz="3600" dirty="0">
                <a:solidFill>
                  <a:schemeClr val="bg1"/>
                </a:solidFill>
                <a:latin typeface="Aptos" panose="020B0004020202020204" pitchFamily="34" charset="0"/>
              </a:rPr>
              <a:t>)</a:t>
            </a:r>
          </a:p>
          <a:p>
            <a:pPr marL="571500" indent="-571500">
              <a:buFont typeface="Arial" panose="020B0604020202020204" pitchFamily="34" charset="0"/>
              <a:buChar char="•"/>
            </a:pPr>
            <a:r>
              <a:rPr lang="pl-PL" sz="3600" dirty="0" err="1">
                <a:solidFill>
                  <a:schemeClr val="bg1"/>
                </a:solidFill>
                <a:latin typeface="Aptos SemiBold" panose="020B0004020202020204" pitchFamily="34" charset="0"/>
              </a:rPr>
              <a:t>Cyberzbóje</a:t>
            </a:r>
            <a:r>
              <a:rPr lang="pl-PL" sz="3600" dirty="0">
                <a:solidFill>
                  <a:schemeClr val="bg1"/>
                </a:solidFill>
                <a:latin typeface="Aptos SemiBold" panose="020B0004020202020204" pitchFamily="34" charset="0"/>
              </a:rPr>
              <a:t> i </a:t>
            </a:r>
            <a:r>
              <a:rPr lang="pl-PL" sz="3600" dirty="0" err="1">
                <a:solidFill>
                  <a:schemeClr val="bg1"/>
                </a:solidFill>
                <a:latin typeface="Aptos SemiBold" panose="020B0004020202020204" pitchFamily="34" charset="0"/>
              </a:rPr>
              <a:t>cyberjełopy</a:t>
            </a:r>
            <a:r>
              <a:rPr lang="pl-PL" sz="3600" dirty="0">
                <a:solidFill>
                  <a:schemeClr val="bg1"/>
                </a:solidFill>
                <a:latin typeface="Aptos SemiBold" panose="020B0004020202020204" pitchFamily="34" charset="0"/>
              </a:rPr>
              <a:t> </a:t>
            </a:r>
            <a:br>
              <a:rPr lang="pl-PL" sz="3600" dirty="0">
                <a:solidFill>
                  <a:schemeClr val="bg1"/>
                </a:solidFill>
                <a:latin typeface="Aptos SemiBold" panose="020B0004020202020204" pitchFamily="34" charset="0"/>
              </a:rPr>
            </a:br>
            <a:r>
              <a:rPr lang="pl-PL" sz="3600" dirty="0">
                <a:solidFill>
                  <a:schemeClr val="bg1"/>
                </a:solidFill>
                <a:latin typeface="Aptos" panose="020B0004020202020204" pitchFamily="34" charset="0"/>
              </a:rPr>
              <a:t>(</a:t>
            </a:r>
            <a:r>
              <a:rPr lang="pl-PL" sz="3600" dirty="0" err="1">
                <a:solidFill>
                  <a:schemeClr val="bg1"/>
                </a:solidFill>
                <a:latin typeface="Aptos" panose="020B0004020202020204" pitchFamily="34" charset="0"/>
              </a:rPr>
              <a:t>scam</a:t>
            </a:r>
            <a:r>
              <a:rPr lang="pl-PL" sz="3600" dirty="0">
                <a:solidFill>
                  <a:schemeClr val="bg1"/>
                </a:solidFill>
                <a:latin typeface="Aptos" panose="020B0004020202020204" pitchFamily="34" charset="0"/>
              </a:rPr>
              <a:t>, </a:t>
            </a:r>
            <a:r>
              <a:rPr lang="pl-PL" sz="3600" dirty="0" err="1">
                <a:solidFill>
                  <a:schemeClr val="bg1"/>
                </a:solidFill>
                <a:latin typeface="Aptos" panose="020B0004020202020204" pitchFamily="34" charset="0"/>
              </a:rPr>
              <a:t>phishing</a:t>
            </a:r>
            <a:r>
              <a:rPr lang="pl-PL" sz="3600" dirty="0">
                <a:solidFill>
                  <a:schemeClr val="bg1"/>
                </a:solidFill>
                <a:latin typeface="Aptos" panose="020B0004020202020204" pitchFamily="34" charset="0"/>
              </a:rPr>
              <a:t>, </a:t>
            </a:r>
            <a:r>
              <a:rPr lang="pl-PL" sz="3600" dirty="0" err="1">
                <a:solidFill>
                  <a:schemeClr val="bg1"/>
                </a:solidFill>
                <a:latin typeface="Aptos" panose="020B0004020202020204" pitchFamily="34" charset="0"/>
              </a:rPr>
              <a:t>spoofing</a:t>
            </a:r>
            <a:r>
              <a:rPr lang="pl-PL" sz="3600" dirty="0">
                <a:solidFill>
                  <a:schemeClr val="bg1"/>
                </a:solidFill>
                <a:latin typeface="Aptos" panose="020B0004020202020204" pitchFamily="34" charset="0"/>
              </a:rPr>
              <a:t>)</a:t>
            </a:r>
          </a:p>
          <a:p>
            <a:pPr marL="571500" indent="-571500">
              <a:buFont typeface="Arial" panose="020B0604020202020204" pitchFamily="34" charset="0"/>
              <a:buChar char="•"/>
            </a:pPr>
            <a:r>
              <a:rPr lang="pl-PL" sz="3600" dirty="0">
                <a:solidFill>
                  <a:schemeClr val="bg1"/>
                </a:solidFill>
                <a:latin typeface="Aptos SemiBold" panose="020B0004020202020204" pitchFamily="34" charset="0"/>
              </a:rPr>
              <a:t>Szkodliwe treści </a:t>
            </a:r>
            <a:r>
              <a:rPr lang="pl-PL" sz="3600" dirty="0">
                <a:solidFill>
                  <a:schemeClr val="bg1"/>
                </a:solidFill>
                <a:latin typeface="Aptos" panose="020B0004020202020204" pitchFamily="34" charset="0"/>
              </a:rPr>
              <a:t>(porno, </a:t>
            </a:r>
            <a:r>
              <a:rPr lang="pl-PL" sz="3600" dirty="0" err="1">
                <a:solidFill>
                  <a:schemeClr val="bg1"/>
                </a:solidFill>
                <a:latin typeface="Aptos" panose="020B0004020202020204" pitchFamily="34" charset="0"/>
              </a:rPr>
              <a:t>gore</a:t>
            </a:r>
            <a:r>
              <a:rPr lang="pl-PL" sz="3600" dirty="0">
                <a:solidFill>
                  <a:schemeClr val="bg1"/>
                </a:solidFill>
                <a:latin typeface="Aptos" panose="020B0004020202020204" pitchFamily="34" charset="0"/>
              </a:rPr>
              <a:t>, </a:t>
            </a:r>
            <a:r>
              <a:rPr lang="pl-PL" sz="3600" dirty="0" err="1">
                <a:solidFill>
                  <a:schemeClr val="bg1"/>
                </a:solidFill>
                <a:latin typeface="Aptos" panose="020B0004020202020204" pitchFamily="34" charset="0"/>
              </a:rPr>
              <a:t>fake</a:t>
            </a:r>
            <a:r>
              <a:rPr lang="pl-PL" sz="3600" dirty="0">
                <a:solidFill>
                  <a:schemeClr val="bg1"/>
                </a:solidFill>
                <a:latin typeface="Aptos" panose="020B0004020202020204" pitchFamily="34" charset="0"/>
              </a:rPr>
              <a:t> news)</a:t>
            </a:r>
          </a:p>
          <a:p>
            <a:pPr marL="571500" indent="-571500">
              <a:buFont typeface="Arial" panose="020B0604020202020204" pitchFamily="34" charset="0"/>
              <a:buChar char="•"/>
            </a:pPr>
            <a:r>
              <a:rPr lang="pl-PL" sz="3600" dirty="0">
                <a:solidFill>
                  <a:schemeClr val="bg1"/>
                </a:solidFill>
                <a:latin typeface="Aptos SemiBold" panose="020B0004020202020204" pitchFamily="34" charset="0"/>
              </a:rPr>
              <a:t>Uzależnienie od telefonu</a:t>
            </a:r>
          </a:p>
          <a:p>
            <a:pPr marL="571500" indent="-571500">
              <a:buFont typeface="Arial" panose="020B0604020202020204" pitchFamily="34" charset="0"/>
              <a:buChar char="•"/>
            </a:pPr>
            <a:r>
              <a:rPr lang="pl-PL" sz="3600" dirty="0">
                <a:solidFill>
                  <a:schemeClr val="bg1"/>
                </a:solidFill>
                <a:latin typeface="Aptos SemiBold" panose="020B0004020202020204" pitchFamily="34" charset="0"/>
              </a:rPr>
              <a:t>Ryzyka AI</a:t>
            </a:r>
          </a:p>
          <a:p>
            <a:pPr marL="571500" indent="-571500">
              <a:buFont typeface="Arial" panose="020B0604020202020204" pitchFamily="34" charset="0"/>
              <a:buChar char="•"/>
            </a:pPr>
            <a:r>
              <a:rPr lang="pl-PL" sz="3600" dirty="0">
                <a:solidFill>
                  <a:schemeClr val="bg1"/>
                </a:solidFill>
                <a:latin typeface="Aptos SemiBold" panose="020B0004020202020204" pitchFamily="34" charset="0"/>
              </a:rPr>
              <a:t>Jak z tym walczyć?</a:t>
            </a:r>
          </a:p>
        </p:txBody>
      </p:sp>
      <p:pic>
        <p:nvPicPr>
          <p:cNvPr id="2" name="Graphic 1">
            <a:extLst>
              <a:ext uri="{FF2B5EF4-FFF2-40B4-BE49-F238E27FC236}">
                <a16:creationId xmlns:a16="http://schemas.microsoft.com/office/drawing/2014/main" id="{84E87B66-6BFF-F8F5-C488-C386F28F7DA9}"/>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4"/>
              </a:ext>
            </a:extLst>
          </a:blip>
          <a:stretch>
            <a:fillRect/>
          </a:stretch>
        </p:blipFill>
        <p:spPr>
          <a:xfrm>
            <a:off x="9200682" y="367323"/>
            <a:ext cx="1162520" cy="190384"/>
          </a:xfrm>
          <a:prstGeom prst="rect">
            <a:avLst/>
          </a:prstGeom>
        </p:spPr>
      </p:pic>
    </p:spTree>
    <p:extLst>
      <p:ext uri="{BB962C8B-B14F-4D97-AF65-F5344CB8AC3E}">
        <p14:creationId xmlns:p14="http://schemas.microsoft.com/office/powerpoint/2010/main" val="33079800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a:extLst>
            <a:ext uri="{FF2B5EF4-FFF2-40B4-BE49-F238E27FC236}">
              <a16:creationId xmlns:a16="http://schemas.microsoft.com/office/drawing/2014/main" id="{4F8A13EA-74AE-D0DF-2C74-F112506BBD5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00F8909-A1D8-43B2-4B59-C27B172133EE}"/>
              </a:ext>
            </a:extLst>
          </p:cNvPr>
          <p:cNvSpPr txBox="1"/>
          <p:nvPr/>
        </p:nvSpPr>
        <p:spPr>
          <a:xfrm>
            <a:off x="2152463" y="1721117"/>
            <a:ext cx="7887073" cy="3046988"/>
          </a:xfrm>
          <a:prstGeom prst="rect">
            <a:avLst/>
          </a:prstGeom>
          <a:noFill/>
        </p:spPr>
        <p:txBody>
          <a:bodyPr wrap="square" rtlCol="0">
            <a:spAutoFit/>
          </a:bodyPr>
          <a:lstStyle/>
          <a:p>
            <a:r>
              <a:rPr lang="pl-PL" sz="4800" dirty="0">
                <a:solidFill>
                  <a:schemeClr val="bg1"/>
                </a:solidFill>
                <a:latin typeface="Aptos ExtraBold" panose="020B0004020202020204" pitchFamily="34" charset="0"/>
              </a:rPr>
              <a:t>Z jakich komunikatorów korzystają </a:t>
            </a:r>
            <a:r>
              <a:rPr lang="pl-PL" sz="4800" dirty="0">
                <a:solidFill>
                  <a:srgbClr val="C1272D"/>
                </a:solidFill>
                <a:latin typeface="Aptos ExtraBold" panose="020B0004020202020204" pitchFamily="34" charset="0"/>
              </a:rPr>
              <a:t>Wasze</a:t>
            </a:r>
            <a:r>
              <a:rPr lang="pl-PL" sz="4800" dirty="0">
                <a:solidFill>
                  <a:schemeClr val="bg1"/>
                </a:solidFill>
                <a:latin typeface="Aptos ExtraBold" panose="020B0004020202020204" pitchFamily="34" charset="0"/>
              </a:rPr>
              <a:t> dzieci?</a:t>
            </a:r>
            <a:br>
              <a:rPr lang="pl-PL" sz="4800" dirty="0">
                <a:solidFill>
                  <a:schemeClr val="bg1"/>
                </a:solidFill>
                <a:latin typeface="Aptos ExtraBold" panose="020B0004020202020204" pitchFamily="34" charset="0"/>
              </a:rPr>
            </a:br>
            <a:endParaRPr lang="pl-PL" sz="4800" dirty="0">
              <a:solidFill>
                <a:schemeClr val="bg1"/>
              </a:solidFill>
              <a:latin typeface="Aptos ExtraBold" panose="020B0004020202020204" pitchFamily="34" charset="0"/>
            </a:endParaRPr>
          </a:p>
          <a:p>
            <a:r>
              <a:rPr lang="pl-PL" sz="4800" dirty="0">
                <a:solidFill>
                  <a:schemeClr val="bg1"/>
                </a:solidFill>
                <a:latin typeface="Aptos ExtraBold" panose="020B0004020202020204" pitchFamily="34" charset="0"/>
              </a:rPr>
              <a:t>Kto może do </a:t>
            </a:r>
            <a:r>
              <a:rPr lang="pl-PL" sz="4800" dirty="0">
                <a:solidFill>
                  <a:srgbClr val="C1272D"/>
                </a:solidFill>
                <a:latin typeface="Aptos ExtraBold" panose="020B0004020202020204" pitchFamily="34" charset="0"/>
              </a:rPr>
              <a:t>nich</a:t>
            </a:r>
            <a:r>
              <a:rPr lang="pl-PL" sz="4800" dirty="0">
                <a:solidFill>
                  <a:schemeClr val="bg1"/>
                </a:solidFill>
                <a:latin typeface="Aptos ExtraBold" panose="020B0004020202020204" pitchFamily="34" charset="0"/>
              </a:rPr>
              <a:t> napisać?</a:t>
            </a:r>
          </a:p>
        </p:txBody>
      </p:sp>
      <p:pic>
        <p:nvPicPr>
          <p:cNvPr id="2" name="Graphic 1">
            <a:extLst>
              <a:ext uri="{FF2B5EF4-FFF2-40B4-BE49-F238E27FC236}">
                <a16:creationId xmlns:a16="http://schemas.microsoft.com/office/drawing/2014/main" id="{9B1692D4-D621-442B-94EB-676D69E7EBDD}"/>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4"/>
              </a:ext>
            </a:extLst>
          </a:blip>
          <a:stretch>
            <a:fillRect/>
          </a:stretch>
        </p:blipFill>
        <p:spPr>
          <a:xfrm>
            <a:off x="9200682" y="367323"/>
            <a:ext cx="1162520" cy="190384"/>
          </a:xfrm>
          <a:prstGeom prst="rect">
            <a:avLst/>
          </a:prstGeom>
        </p:spPr>
      </p:pic>
    </p:spTree>
    <p:extLst>
      <p:ext uri="{BB962C8B-B14F-4D97-AF65-F5344CB8AC3E}">
        <p14:creationId xmlns:p14="http://schemas.microsoft.com/office/powerpoint/2010/main" val="41398210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a:extLst>
            <a:ext uri="{FF2B5EF4-FFF2-40B4-BE49-F238E27FC236}">
              <a16:creationId xmlns:a16="http://schemas.microsoft.com/office/drawing/2014/main" id="{073B9DE7-240C-9814-DD36-729CF7A0228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42E7B5A-00D2-FAEC-AB31-FF1B8225EA30}"/>
              </a:ext>
            </a:extLst>
          </p:cNvPr>
          <p:cNvSpPr txBox="1"/>
          <p:nvPr/>
        </p:nvSpPr>
        <p:spPr>
          <a:xfrm>
            <a:off x="536896" y="541788"/>
            <a:ext cx="8035255" cy="938719"/>
          </a:xfrm>
          <a:prstGeom prst="rect">
            <a:avLst/>
          </a:prstGeom>
          <a:noFill/>
        </p:spPr>
        <p:txBody>
          <a:bodyPr wrap="square" rtlCol="0">
            <a:spAutoFit/>
          </a:bodyPr>
          <a:lstStyle/>
          <a:p>
            <a:r>
              <a:rPr lang="pl-PL" sz="5500" dirty="0">
                <a:solidFill>
                  <a:schemeClr val="bg1"/>
                </a:solidFill>
                <a:latin typeface="Aptos ExtraBold" panose="020B0004020202020204" pitchFamily="34" charset="0"/>
              </a:rPr>
              <a:t>Pedofile</a:t>
            </a:r>
          </a:p>
        </p:txBody>
      </p:sp>
      <p:sp>
        <p:nvSpPr>
          <p:cNvPr id="5" name="TextBox 4">
            <a:extLst>
              <a:ext uri="{FF2B5EF4-FFF2-40B4-BE49-F238E27FC236}">
                <a16:creationId xmlns:a16="http://schemas.microsoft.com/office/drawing/2014/main" id="{9F533C21-6D99-1CB7-F718-1B80DB602B1E}"/>
              </a:ext>
            </a:extLst>
          </p:cNvPr>
          <p:cNvSpPr txBox="1"/>
          <p:nvPr/>
        </p:nvSpPr>
        <p:spPr>
          <a:xfrm>
            <a:off x="1883593" y="2705725"/>
            <a:ext cx="8424814" cy="1446550"/>
          </a:xfrm>
          <a:prstGeom prst="rect">
            <a:avLst/>
          </a:prstGeom>
          <a:noFill/>
        </p:spPr>
        <p:txBody>
          <a:bodyPr wrap="square" rtlCol="0">
            <a:spAutoFit/>
          </a:bodyPr>
          <a:lstStyle/>
          <a:p>
            <a:pPr algn="ctr"/>
            <a:r>
              <a:rPr lang="pl-PL" sz="4400" dirty="0">
                <a:solidFill>
                  <a:schemeClr val="bg1"/>
                </a:solidFill>
                <a:latin typeface="Aptos ExtraBold" panose="020B0004020202020204" pitchFamily="34" charset="0"/>
              </a:rPr>
              <a:t>Ile </a:t>
            </a:r>
            <a:r>
              <a:rPr lang="pl-PL" sz="4400" dirty="0">
                <a:solidFill>
                  <a:srgbClr val="C00000"/>
                </a:solidFill>
                <a:latin typeface="Aptos ExtraBold" panose="020B0004020202020204" pitchFamily="34" charset="0"/>
              </a:rPr>
              <a:t>dzieci</a:t>
            </a:r>
            <a:r>
              <a:rPr lang="pl-PL" sz="4400" dirty="0">
                <a:solidFill>
                  <a:schemeClr val="bg1"/>
                </a:solidFill>
                <a:latin typeface="Aptos ExtraBold" panose="020B0004020202020204" pitchFamily="34" charset="0"/>
              </a:rPr>
              <a:t> rocznie w Polsce</a:t>
            </a:r>
          </a:p>
          <a:p>
            <a:pPr algn="ctr"/>
            <a:r>
              <a:rPr lang="pl-PL" sz="4400" dirty="0">
                <a:solidFill>
                  <a:schemeClr val="bg1"/>
                </a:solidFill>
                <a:latin typeface="Aptos ExtraBold" panose="020B0004020202020204" pitchFamily="34" charset="0"/>
              </a:rPr>
              <a:t>pada ofiarami pedofilów?</a:t>
            </a:r>
          </a:p>
        </p:txBody>
      </p:sp>
      <p:pic>
        <p:nvPicPr>
          <p:cNvPr id="3" name="Graphic 2">
            <a:extLst>
              <a:ext uri="{FF2B5EF4-FFF2-40B4-BE49-F238E27FC236}">
                <a16:creationId xmlns:a16="http://schemas.microsoft.com/office/drawing/2014/main" id="{1B234B72-5926-115F-FC8A-104EF2D4DAA3}"/>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4"/>
              </a:ext>
            </a:extLst>
          </a:blip>
          <a:stretch>
            <a:fillRect/>
          </a:stretch>
        </p:blipFill>
        <p:spPr>
          <a:xfrm>
            <a:off x="9200682" y="367323"/>
            <a:ext cx="1162520" cy="190384"/>
          </a:xfrm>
          <a:prstGeom prst="rect">
            <a:avLst/>
          </a:prstGeom>
        </p:spPr>
      </p:pic>
    </p:spTree>
    <p:extLst>
      <p:ext uri="{BB962C8B-B14F-4D97-AF65-F5344CB8AC3E}">
        <p14:creationId xmlns:p14="http://schemas.microsoft.com/office/powerpoint/2010/main" val="42092034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a:extLst>
            <a:ext uri="{FF2B5EF4-FFF2-40B4-BE49-F238E27FC236}">
              <a16:creationId xmlns:a16="http://schemas.microsoft.com/office/drawing/2014/main" id="{BB1EDBF6-8783-DA46-757B-30B78FB0D83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9B65B0C-4C00-251E-90FB-BF437AEE5C0E}"/>
              </a:ext>
            </a:extLst>
          </p:cNvPr>
          <p:cNvSpPr txBox="1"/>
          <p:nvPr/>
        </p:nvSpPr>
        <p:spPr>
          <a:xfrm>
            <a:off x="536896" y="541788"/>
            <a:ext cx="8035255" cy="938719"/>
          </a:xfrm>
          <a:prstGeom prst="rect">
            <a:avLst/>
          </a:prstGeom>
          <a:noFill/>
        </p:spPr>
        <p:txBody>
          <a:bodyPr wrap="square" rtlCol="0">
            <a:spAutoFit/>
          </a:bodyPr>
          <a:lstStyle/>
          <a:p>
            <a:r>
              <a:rPr lang="pl-PL" sz="5500" dirty="0">
                <a:solidFill>
                  <a:schemeClr val="bg1"/>
                </a:solidFill>
                <a:latin typeface="Aptos ExtraBold" panose="020B0004020202020204" pitchFamily="34" charset="0"/>
              </a:rPr>
              <a:t>Pedofile</a:t>
            </a:r>
          </a:p>
        </p:txBody>
      </p:sp>
      <p:sp>
        <p:nvSpPr>
          <p:cNvPr id="3" name="TextBox 2">
            <a:extLst>
              <a:ext uri="{FF2B5EF4-FFF2-40B4-BE49-F238E27FC236}">
                <a16:creationId xmlns:a16="http://schemas.microsoft.com/office/drawing/2014/main" id="{E5521EBA-AC0B-D456-5853-5815444EF5D5}"/>
              </a:ext>
            </a:extLst>
          </p:cNvPr>
          <p:cNvSpPr txBox="1"/>
          <p:nvPr/>
        </p:nvSpPr>
        <p:spPr>
          <a:xfrm>
            <a:off x="1817452" y="2074932"/>
            <a:ext cx="4144833" cy="1446550"/>
          </a:xfrm>
          <a:prstGeom prst="rect">
            <a:avLst/>
          </a:prstGeom>
          <a:noFill/>
        </p:spPr>
        <p:txBody>
          <a:bodyPr wrap="square" rtlCol="0">
            <a:spAutoFit/>
          </a:bodyPr>
          <a:lstStyle/>
          <a:p>
            <a:r>
              <a:rPr lang="pl-PL" sz="8800" dirty="0">
                <a:solidFill>
                  <a:srgbClr val="C1272D"/>
                </a:solidFill>
                <a:latin typeface="Aptos ExtraBold" panose="020B0004020202020204" pitchFamily="34" charset="0"/>
              </a:rPr>
              <a:t>2000</a:t>
            </a:r>
          </a:p>
        </p:txBody>
      </p:sp>
      <p:sp>
        <p:nvSpPr>
          <p:cNvPr id="5" name="TextBox 4">
            <a:extLst>
              <a:ext uri="{FF2B5EF4-FFF2-40B4-BE49-F238E27FC236}">
                <a16:creationId xmlns:a16="http://schemas.microsoft.com/office/drawing/2014/main" id="{684CFECE-8851-4BC2-03D0-98F1BD53A360}"/>
              </a:ext>
            </a:extLst>
          </p:cNvPr>
          <p:cNvSpPr txBox="1"/>
          <p:nvPr/>
        </p:nvSpPr>
        <p:spPr>
          <a:xfrm>
            <a:off x="4567549" y="2367656"/>
            <a:ext cx="6388552" cy="861774"/>
          </a:xfrm>
          <a:prstGeom prst="rect">
            <a:avLst/>
          </a:prstGeom>
          <a:noFill/>
        </p:spPr>
        <p:txBody>
          <a:bodyPr wrap="square" rtlCol="0">
            <a:spAutoFit/>
          </a:bodyPr>
          <a:lstStyle/>
          <a:p>
            <a:r>
              <a:rPr lang="pl-PL" sz="2500" dirty="0">
                <a:solidFill>
                  <a:schemeClr val="bg1"/>
                </a:solidFill>
                <a:latin typeface="Aptos SemiBold" panose="020B0004020202020204" pitchFamily="34" charset="0"/>
              </a:rPr>
              <a:t>dzieci rocznie w PL</a:t>
            </a:r>
          </a:p>
          <a:p>
            <a:r>
              <a:rPr lang="pl-PL" sz="2500" dirty="0">
                <a:solidFill>
                  <a:schemeClr val="bg1"/>
                </a:solidFill>
                <a:latin typeface="Aptos SemiBold" panose="020B0004020202020204" pitchFamily="34" charset="0"/>
              </a:rPr>
              <a:t>pada ofiarami pedofilów</a:t>
            </a:r>
          </a:p>
        </p:txBody>
      </p:sp>
      <p:sp>
        <p:nvSpPr>
          <p:cNvPr id="6" name="TextBox 5">
            <a:extLst>
              <a:ext uri="{FF2B5EF4-FFF2-40B4-BE49-F238E27FC236}">
                <a16:creationId xmlns:a16="http://schemas.microsoft.com/office/drawing/2014/main" id="{BEDE1571-F625-B876-CE4D-EEC183E5893E}"/>
              </a:ext>
            </a:extLst>
          </p:cNvPr>
          <p:cNvSpPr txBox="1"/>
          <p:nvPr/>
        </p:nvSpPr>
        <p:spPr>
          <a:xfrm>
            <a:off x="1817452" y="3685020"/>
            <a:ext cx="4144833" cy="1446550"/>
          </a:xfrm>
          <a:prstGeom prst="rect">
            <a:avLst/>
          </a:prstGeom>
          <a:noFill/>
        </p:spPr>
        <p:txBody>
          <a:bodyPr wrap="square" rtlCol="0">
            <a:spAutoFit/>
          </a:bodyPr>
          <a:lstStyle/>
          <a:p>
            <a:r>
              <a:rPr lang="pl-PL" sz="8800" dirty="0">
                <a:solidFill>
                  <a:srgbClr val="C1272D"/>
                </a:solidFill>
                <a:latin typeface="Aptos ExtraBold" panose="020B0004020202020204" pitchFamily="34" charset="0"/>
              </a:rPr>
              <a:t>20%</a:t>
            </a:r>
          </a:p>
        </p:txBody>
      </p:sp>
      <p:sp>
        <p:nvSpPr>
          <p:cNvPr id="7" name="TextBox 6">
            <a:extLst>
              <a:ext uri="{FF2B5EF4-FFF2-40B4-BE49-F238E27FC236}">
                <a16:creationId xmlns:a16="http://schemas.microsoft.com/office/drawing/2014/main" id="{2C5FC2EC-071D-E0C0-C524-2F9A10F3B8C7}"/>
              </a:ext>
            </a:extLst>
          </p:cNvPr>
          <p:cNvSpPr txBox="1"/>
          <p:nvPr/>
        </p:nvSpPr>
        <p:spPr>
          <a:xfrm>
            <a:off x="4567549" y="3977744"/>
            <a:ext cx="5986216" cy="861774"/>
          </a:xfrm>
          <a:prstGeom prst="rect">
            <a:avLst/>
          </a:prstGeom>
          <a:noFill/>
        </p:spPr>
        <p:txBody>
          <a:bodyPr wrap="square" rtlCol="0">
            <a:spAutoFit/>
          </a:bodyPr>
          <a:lstStyle/>
          <a:p>
            <a:r>
              <a:rPr lang="pl-PL" sz="2500">
                <a:solidFill>
                  <a:schemeClr val="bg1"/>
                </a:solidFill>
                <a:latin typeface="Aptos SemiBold" panose="020B0004020202020204" pitchFamily="34" charset="0"/>
              </a:rPr>
              <a:t>wszystkich dzieci dostaje wiadomości od </a:t>
            </a:r>
            <a:r>
              <a:rPr lang="pl-PL" sz="2500" err="1">
                <a:solidFill>
                  <a:schemeClr val="bg1"/>
                </a:solidFill>
                <a:latin typeface="Aptos SemiBold" panose="020B0004020202020204" pitchFamily="34" charset="0"/>
              </a:rPr>
              <a:t>pdfów</a:t>
            </a:r>
            <a:r>
              <a:rPr lang="pl-PL" sz="2500">
                <a:solidFill>
                  <a:schemeClr val="bg1"/>
                </a:solidFill>
                <a:latin typeface="Aptos SemiBold" panose="020B0004020202020204" pitchFamily="34" charset="0"/>
              </a:rPr>
              <a:t> (w tym 10-latkowie)</a:t>
            </a:r>
          </a:p>
        </p:txBody>
      </p:sp>
      <p:pic>
        <p:nvPicPr>
          <p:cNvPr id="4" name="Graphic 3">
            <a:extLst>
              <a:ext uri="{FF2B5EF4-FFF2-40B4-BE49-F238E27FC236}">
                <a16:creationId xmlns:a16="http://schemas.microsoft.com/office/drawing/2014/main" id="{93F46EA3-B249-330F-ADE7-00820063D302}"/>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4"/>
              </a:ext>
            </a:extLst>
          </a:blip>
          <a:stretch>
            <a:fillRect/>
          </a:stretch>
        </p:blipFill>
        <p:spPr>
          <a:xfrm>
            <a:off x="9200682" y="367323"/>
            <a:ext cx="1162520" cy="190384"/>
          </a:xfrm>
          <a:prstGeom prst="rect">
            <a:avLst/>
          </a:prstGeom>
        </p:spPr>
      </p:pic>
    </p:spTree>
    <p:extLst>
      <p:ext uri="{BB962C8B-B14F-4D97-AF65-F5344CB8AC3E}">
        <p14:creationId xmlns:p14="http://schemas.microsoft.com/office/powerpoint/2010/main" val="37699418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a:extLst>
            <a:ext uri="{FF2B5EF4-FFF2-40B4-BE49-F238E27FC236}">
              <a16:creationId xmlns:a16="http://schemas.microsoft.com/office/drawing/2014/main" id="{A54E049D-7459-2E66-0D5C-52F1547D5F31}"/>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5A301D0-F3B6-2287-43D0-83E3F18E7B4A}"/>
              </a:ext>
            </a:extLst>
          </p:cNvPr>
          <p:cNvSpPr txBox="1"/>
          <p:nvPr/>
        </p:nvSpPr>
        <p:spPr>
          <a:xfrm>
            <a:off x="536896" y="541788"/>
            <a:ext cx="8035255" cy="938719"/>
          </a:xfrm>
          <a:prstGeom prst="rect">
            <a:avLst/>
          </a:prstGeom>
          <a:noFill/>
        </p:spPr>
        <p:txBody>
          <a:bodyPr wrap="square" rtlCol="0">
            <a:spAutoFit/>
          </a:bodyPr>
          <a:lstStyle/>
          <a:p>
            <a:r>
              <a:rPr lang="pl-PL" sz="5500" dirty="0">
                <a:solidFill>
                  <a:schemeClr val="bg1"/>
                </a:solidFill>
                <a:latin typeface="Aptos ExtraBold" panose="020B0004020202020204" pitchFamily="34" charset="0"/>
              </a:rPr>
              <a:t>Pedofile</a:t>
            </a:r>
          </a:p>
        </p:txBody>
      </p:sp>
      <p:sp>
        <p:nvSpPr>
          <p:cNvPr id="4" name="TextBox 3">
            <a:extLst>
              <a:ext uri="{FF2B5EF4-FFF2-40B4-BE49-F238E27FC236}">
                <a16:creationId xmlns:a16="http://schemas.microsoft.com/office/drawing/2014/main" id="{324ACBD3-6C46-661C-29D9-C034967D012D}"/>
              </a:ext>
            </a:extLst>
          </p:cNvPr>
          <p:cNvSpPr txBox="1"/>
          <p:nvPr/>
        </p:nvSpPr>
        <p:spPr>
          <a:xfrm>
            <a:off x="560888" y="1685570"/>
            <a:ext cx="7302952" cy="477054"/>
          </a:xfrm>
          <a:prstGeom prst="rect">
            <a:avLst/>
          </a:prstGeom>
          <a:noFill/>
        </p:spPr>
        <p:txBody>
          <a:bodyPr wrap="square" rtlCol="0">
            <a:spAutoFit/>
          </a:bodyPr>
          <a:lstStyle/>
          <a:p>
            <a:r>
              <a:rPr lang="pl-PL" sz="2500" dirty="0">
                <a:solidFill>
                  <a:schemeClr val="bg1"/>
                </a:solidFill>
                <a:latin typeface="Aptos SemiBold" panose="020B0004020202020204" pitchFamily="34" charset="0"/>
              </a:rPr>
              <a:t>Co zdarzyło się naprawdę vs co wiedzą rodzice?</a:t>
            </a:r>
          </a:p>
        </p:txBody>
      </p:sp>
      <p:sp>
        <p:nvSpPr>
          <p:cNvPr id="8" name="Rectangle: Rounded Corners 7">
            <a:extLst>
              <a:ext uri="{FF2B5EF4-FFF2-40B4-BE49-F238E27FC236}">
                <a16:creationId xmlns:a16="http://schemas.microsoft.com/office/drawing/2014/main" id="{F32780E2-3225-3B2B-C4E1-E16C111E0B51}"/>
              </a:ext>
            </a:extLst>
          </p:cNvPr>
          <p:cNvSpPr/>
          <p:nvPr/>
        </p:nvSpPr>
        <p:spPr>
          <a:xfrm>
            <a:off x="2657856" y="2863952"/>
            <a:ext cx="6876288" cy="722376"/>
          </a:xfrm>
          <a:prstGeom prst="roundRect">
            <a:avLst>
              <a:gd name="adj" fmla="val 50000"/>
            </a:avLst>
          </a:prstGeom>
          <a:solidFill>
            <a:srgbClr val="C1272D"/>
          </a:solidFill>
          <a:ln w="38100">
            <a:solidFill>
              <a:srgbClr val="C127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0" name="Rectangle: Rounded Corners 9">
            <a:extLst>
              <a:ext uri="{FF2B5EF4-FFF2-40B4-BE49-F238E27FC236}">
                <a16:creationId xmlns:a16="http://schemas.microsoft.com/office/drawing/2014/main" id="{F2CAE5D7-72CD-78F6-52B0-272B0BAAC03F}"/>
              </a:ext>
            </a:extLst>
          </p:cNvPr>
          <p:cNvSpPr/>
          <p:nvPr/>
        </p:nvSpPr>
        <p:spPr>
          <a:xfrm>
            <a:off x="6617208" y="2863952"/>
            <a:ext cx="4233672" cy="722376"/>
          </a:xfrm>
          <a:prstGeom prst="roundRect">
            <a:avLst>
              <a:gd name="adj" fmla="val 50000"/>
            </a:avLst>
          </a:prstGeom>
          <a:no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l-PL"/>
              <a:t> </a:t>
            </a:r>
          </a:p>
        </p:txBody>
      </p:sp>
      <p:sp>
        <p:nvSpPr>
          <p:cNvPr id="9" name="Rectangle 8">
            <a:extLst>
              <a:ext uri="{FF2B5EF4-FFF2-40B4-BE49-F238E27FC236}">
                <a16:creationId xmlns:a16="http://schemas.microsoft.com/office/drawing/2014/main" id="{6CE7DD5D-92DF-FB7D-074E-69AE2241EB7B}"/>
              </a:ext>
            </a:extLst>
          </p:cNvPr>
          <p:cNvSpPr/>
          <p:nvPr/>
        </p:nvSpPr>
        <p:spPr>
          <a:xfrm>
            <a:off x="2997708" y="2863952"/>
            <a:ext cx="7162800" cy="722376"/>
          </a:xfrm>
          <a:prstGeom prst="rect">
            <a:avLst/>
          </a:prstGeom>
          <a:solidFill>
            <a:schemeClr val="bg1">
              <a:lumMod val="85000"/>
            </a:schemeClr>
          </a:solidFill>
          <a:ln w="38100">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1" name="TextBox 10">
            <a:extLst>
              <a:ext uri="{FF2B5EF4-FFF2-40B4-BE49-F238E27FC236}">
                <a16:creationId xmlns:a16="http://schemas.microsoft.com/office/drawing/2014/main" id="{D712468C-6BA7-8C7F-135E-4F68C5E9554D}"/>
              </a:ext>
            </a:extLst>
          </p:cNvPr>
          <p:cNvSpPr txBox="1"/>
          <p:nvPr/>
        </p:nvSpPr>
        <p:spPr>
          <a:xfrm>
            <a:off x="6333772" y="2986613"/>
            <a:ext cx="841192" cy="477054"/>
          </a:xfrm>
          <a:prstGeom prst="rect">
            <a:avLst/>
          </a:prstGeom>
          <a:noFill/>
        </p:spPr>
        <p:txBody>
          <a:bodyPr wrap="square" rtlCol="0">
            <a:spAutoFit/>
          </a:bodyPr>
          <a:lstStyle/>
          <a:p>
            <a:r>
              <a:rPr lang="pl-PL" sz="2500">
                <a:solidFill>
                  <a:srgbClr val="C1272D"/>
                </a:solidFill>
                <a:latin typeface="Aptos SemiBold" panose="020B0004020202020204" pitchFamily="34" charset="0"/>
              </a:rPr>
              <a:t>95%</a:t>
            </a:r>
          </a:p>
        </p:txBody>
      </p:sp>
      <p:sp>
        <p:nvSpPr>
          <p:cNvPr id="12" name="TextBox 11">
            <a:extLst>
              <a:ext uri="{FF2B5EF4-FFF2-40B4-BE49-F238E27FC236}">
                <a16:creationId xmlns:a16="http://schemas.microsoft.com/office/drawing/2014/main" id="{2821E67A-0701-8424-E949-66F6E4BF3F08}"/>
              </a:ext>
            </a:extLst>
          </p:cNvPr>
          <p:cNvSpPr txBox="1"/>
          <p:nvPr/>
        </p:nvSpPr>
        <p:spPr>
          <a:xfrm>
            <a:off x="2582446" y="2986613"/>
            <a:ext cx="841192" cy="477054"/>
          </a:xfrm>
          <a:prstGeom prst="rect">
            <a:avLst/>
          </a:prstGeom>
          <a:noFill/>
        </p:spPr>
        <p:txBody>
          <a:bodyPr wrap="square" rtlCol="0">
            <a:spAutoFit/>
          </a:bodyPr>
          <a:lstStyle/>
          <a:p>
            <a:r>
              <a:rPr lang="pl-PL" sz="2500">
                <a:solidFill>
                  <a:schemeClr val="bg1"/>
                </a:solidFill>
                <a:latin typeface="Aptos SemiBold" panose="020B0004020202020204" pitchFamily="34" charset="0"/>
              </a:rPr>
              <a:t>1%</a:t>
            </a:r>
          </a:p>
        </p:txBody>
      </p:sp>
      <p:sp>
        <p:nvSpPr>
          <p:cNvPr id="13" name="TextBox 12">
            <a:extLst>
              <a:ext uri="{FF2B5EF4-FFF2-40B4-BE49-F238E27FC236}">
                <a16:creationId xmlns:a16="http://schemas.microsoft.com/office/drawing/2014/main" id="{48B99E4D-98F6-C57E-AE32-088CEE46A53A}"/>
              </a:ext>
            </a:extLst>
          </p:cNvPr>
          <p:cNvSpPr txBox="1"/>
          <p:nvPr/>
        </p:nvSpPr>
        <p:spPr>
          <a:xfrm>
            <a:off x="10155544" y="2986613"/>
            <a:ext cx="841192" cy="477054"/>
          </a:xfrm>
          <a:prstGeom prst="rect">
            <a:avLst/>
          </a:prstGeom>
          <a:noFill/>
        </p:spPr>
        <p:txBody>
          <a:bodyPr wrap="square" rtlCol="0">
            <a:spAutoFit/>
          </a:bodyPr>
          <a:lstStyle/>
          <a:p>
            <a:r>
              <a:rPr lang="pl-PL" sz="2500">
                <a:solidFill>
                  <a:schemeClr val="bg1"/>
                </a:solidFill>
                <a:latin typeface="Aptos SemiBold" panose="020B0004020202020204" pitchFamily="34" charset="0"/>
              </a:rPr>
              <a:t>4%</a:t>
            </a:r>
          </a:p>
        </p:txBody>
      </p:sp>
      <p:sp>
        <p:nvSpPr>
          <p:cNvPr id="14" name="Rectangle: Rounded Corners 13">
            <a:extLst>
              <a:ext uri="{FF2B5EF4-FFF2-40B4-BE49-F238E27FC236}">
                <a16:creationId xmlns:a16="http://schemas.microsoft.com/office/drawing/2014/main" id="{0C3ED8C1-14BD-3431-B740-27836897A9D2}"/>
              </a:ext>
            </a:extLst>
          </p:cNvPr>
          <p:cNvSpPr/>
          <p:nvPr/>
        </p:nvSpPr>
        <p:spPr>
          <a:xfrm>
            <a:off x="2657856" y="3960382"/>
            <a:ext cx="5363562" cy="722376"/>
          </a:xfrm>
          <a:prstGeom prst="roundRect">
            <a:avLst>
              <a:gd name="adj" fmla="val 50000"/>
            </a:avLst>
          </a:prstGeom>
          <a:solidFill>
            <a:srgbClr val="C1272D"/>
          </a:solidFill>
          <a:ln w="38100">
            <a:solidFill>
              <a:srgbClr val="C127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5" name="Rectangle: Rounded Corners 14">
            <a:extLst>
              <a:ext uri="{FF2B5EF4-FFF2-40B4-BE49-F238E27FC236}">
                <a16:creationId xmlns:a16="http://schemas.microsoft.com/office/drawing/2014/main" id="{CB156679-337C-06EE-2F83-D25CC2DBC81A}"/>
              </a:ext>
            </a:extLst>
          </p:cNvPr>
          <p:cNvSpPr/>
          <p:nvPr/>
        </p:nvSpPr>
        <p:spPr>
          <a:xfrm>
            <a:off x="6617208" y="3960382"/>
            <a:ext cx="4233672" cy="722376"/>
          </a:xfrm>
          <a:prstGeom prst="roundRect">
            <a:avLst>
              <a:gd name="adj" fmla="val 50000"/>
            </a:avLst>
          </a:prstGeom>
          <a:solidFill>
            <a:schemeClr val="bg1">
              <a:lumMod val="85000"/>
            </a:schemeClr>
          </a:solidFill>
          <a:ln w="38100">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6" name="Rectangle 15">
            <a:extLst>
              <a:ext uri="{FF2B5EF4-FFF2-40B4-BE49-F238E27FC236}">
                <a16:creationId xmlns:a16="http://schemas.microsoft.com/office/drawing/2014/main" id="{853ED982-59AA-BC98-77F1-68195E17F078}"/>
              </a:ext>
            </a:extLst>
          </p:cNvPr>
          <p:cNvSpPr/>
          <p:nvPr/>
        </p:nvSpPr>
        <p:spPr>
          <a:xfrm>
            <a:off x="4052260" y="3960382"/>
            <a:ext cx="6108248" cy="722376"/>
          </a:xfrm>
          <a:prstGeom prst="rect">
            <a:avLst/>
          </a:prstGeom>
          <a:solidFill>
            <a:schemeClr val="bg1">
              <a:lumMod val="85000"/>
            </a:schemeClr>
          </a:solidFill>
          <a:ln w="38100">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7" name="TextBox 16">
            <a:extLst>
              <a:ext uri="{FF2B5EF4-FFF2-40B4-BE49-F238E27FC236}">
                <a16:creationId xmlns:a16="http://schemas.microsoft.com/office/drawing/2014/main" id="{9DF687B5-FF74-303F-C7A9-293E733BE1F0}"/>
              </a:ext>
            </a:extLst>
          </p:cNvPr>
          <p:cNvSpPr txBox="1"/>
          <p:nvPr/>
        </p:nvSpPr>
        <p:spPr>
          <a:xfrm>
            <a:off x="6333772" y="4083043"/>
            <a:ext cx="841192" cy="477054"/>
          </a:xfrm>
          <a:prstGeom prst="rect">
            <a:avLst/>
          </a:prstGeom>
          <a:noFill/>
        </p:spPr>
        <p:txBody>
          <a:bodyPr wrap="square" rtlCol="0">
            <a:spAutoFit/>
          </a:bodyPr>
          <a:lstStyle/>
          <a:p>
            <a:r>
              <a:rPr lang="pl-PL" sz="2500">
                <a:solidFill>
                  <a:srgbClr val="C1272D"/>
                </a:solidFill>
                <a:latin typeface="Aptos SemiBold" panose="020B0004020202020204" pitchFamily="34" charset="0"/>
              </a:rPr>
              <a:t>89%</a:t>
            </a:r>
          </a:p>
        </p:txBody>
      </p:sp>
      <p:sp>
        <p:nvSpPr>
          <p:cNvPr id="18" name="TextBox 17">
            <a:extLst>
              <a:ext uri="{FF2B5EF4-FFF2-40B4-BE49-F238E27FC236}">
                <a16:creationId xmlns:a16="http://schemas.microsoft.com/office/drawing/2014/main" id="{8AD0A1FC-B5A1-8E76-B027-A3D3985B4CCF}"/>
              </a:ext>
            </a:extLst>
          </p:cNvPr>
          <p:cNvSpPr txBox="1"/>
          <p:nvPr/>
        </p:nvSpPr>
        <p:spPr>
          <a:xfrm>
            <a:off x="3069350" y="4083043"/>
            <a:ext cx="841192" cy="477054"/>
          </a:xfrm>
          <a:prstGeom prst="rect">
            <a:avLst/>
          </a:prstGeom>
          <a:noFill/>
        </p:spPr>
        <p:txBody>
          <a:bodyPr wrap="square" rtlCol="0">
            <a:spAutoFit/>
          </a:bodyPr>
          <a:lstStyle/>
          <a:p>
            <a:r>
              <a:rPr lang="pl-PL" sz="2500">
                <a:solidFill>
                  <a:schemeClr val="bg1"/>
                </a:solidFill>
                <a:latin typeface="Aptos SemiBold" panose="020B0004020202020204" pitchFamily="34" charset="0"/>
              </a:rPr>
              <a:t>11%</a:t>
            </a:r>
          </a:p>
        </p:txBody>
      </p:sp>
      <p:sp>
        <p:nvSpPr>
          <p:cNvPr id="20" name="TextBox 19">
            <a:extLst>
              <a:ext uri="{FF2B5EF4-FFF2-40B4-BE49-F238E27FC236}">
                <a16:creationId xmlns:a16="http://schemas.microsoft.com/office/drawing/2014/main" id="{F327E9EB-29D2-0497-DCCE-4397BFDC7A59}"/>
              </a:ext>
            </a:extLst>
          </p:cNvPr>
          <p:cNvSpPr txBox="1"/>
          <p:nvPr/>
        </p:nvSpPr>
        <p:spPr>
          <a:xfrm>
            <a:off x="1195264" y="2986613"/>
            <a:ext cx="1462592" cy="477054"/>
          </a:xfrm>
          <a:prstGeom prst="rect">
            <a:avLst/>
          </a:prstGeom>
          <a:noFill/>
        </p:spPr>
        <p:txBody>
          <a:bodyPr wrap="square" rtlCol="0">
            <a:spAutoFit/>
          </a:bodyPr>
          <a:lstStyle/>
          <a:p>
            <a:r>
              <a:rPr lang="pl-PL" sz="2500">
                <a:solidFill>
                  <a:schemeClr val="bg1"/>
                </a:solidFill>
                <a:latin typeface="Aptos SemiBold" panose="020B0004020202020204" pitchFamily="34" charset="0"/>
              </a:rPr>
              <a:t>Rodzice</a:t>
            </a:r>
          </a:p>
        </p:txBody>
      </p:sp>
      <p:sp>
        <p:nvSpPr>
          <p:cNvPr id="21" name="TextBox 20">
            <a:extLst>
              <a:ext uri="{FF2B5EF4-FFF2-40B4-BE49-F238E27FC236}">
                <a16:creationId xmlns:a16="http://schemas.microsoft.com/office/drawing/2014/main" id="{EC9F2B5E-3E03-7173-5CCC-E8988FB75962}"/>
              </a:ext>
            </a:extLst>
          </p:cNvPr>
          <p:cNvSpPr txBox="1"/>
          <p:nvPr/>
        </p:nvSpPr>
        <p:spPr>
          <a:xfrm>
            <a:off x="838648" y="4083043"/>
            <a:ext cx="1677490" cy="477054"/>
          </a:xfrm>
          <a:prstGeom prst="rect">
            <a:avLst/>
          </a:prstGeom>
          <a:noFill/>
        </p:spPr>
        <p:txBody>
          <a:bodyPr wrap="square" rtlCol="0">
            <a:spAutoFit/>
          </a:bodyPr>
          <a:lstStyle/>
          <a:p>
            <a:r>
              <a:rPr lang="pl-PL" sz="2500">
                <a:solidFill>
                  <a:schemeClr val="bg1"/>
                </a:solidFill>
                <a:latin typeface="Aptos SemiBold" panose="020B0004020202020204" pitchFamily="34" charset="0"/>
              </a:rPr>
              <a:t>Nastolatki</a:t>
            </a:r>
          </a:p>
        </p:txBody>
      </p:sp>
      <p:sp>
        <p:nvSpPr>
          <p:cNvPr id="22" name="TextBox 21">
            <a:extLst>
              <a:ext uri="{FF2B5EF4-FFF2-40B4-BE49-F238E27FC236}">
                <a16:creationId xmlns:a16="http://schemas.microsoft.com/office/drawing/2014/main" id="{737081CB-782A-27F4-136B-BA4E1DE5E1F5}"/>
              </a:ext>
            </a:extLst>
          </p:cNvPr>
          <p:cNvSpPr txBox="1"/>
          <p:nvPr/>
        </p:nvSpPr>
        <p:spPr>
          <a:xfrm>
            <a:off x="2657856" y="4940946"/>
            <a:ext cx="8193024" cy="323165"/>
          </a:xfrm>
          <a:prstGeom prst="rect">
            <a:avLst/>
          </a:prstGeom>
          <a:noFill/>
        </p:spPr>
        <p:txBody>
          <a:bodyPr wrap="square" rtlCol="0">
            <a:spAutoFit/>
          </a:bodyPr>
          <a:lstStyle/>
          <a:p>
            <a:pPr algn="ctr"/>
            <a:r>
              <a:rPr lang="pl-PL" sz="1500" dirty="0">
                <a:solidFill>
                  <a:schemeClr val="bg2">
                    <a:lumMod val="75000"/>
                  </a:schemeClr>
                </a:solidFill>
                <a:latin typeface="Aptos" panose="020B0004020202020204" pitchFamily="34" charset="0"/>
              </a:rPr>
              <a:t>Spotkanie z osobą dorosłą poznaną w Internecie – nastolatki i rodzice o nastolatkach</a:t>
            </a:r>
          </a:p>
        </p:txBody>
      </p:sp>
      <p:sp>
        <p:nvSpPr>
          <p:cNvPr id="23" name="Oval 22">
            <a:extLst>
              <a:ext uri="{FF2B5EF4-FFF2-40B4-BE49-F238E27FC236}">
                <a16:creationId xmlns:a16="http://schemas.microsoft.com/office/drawing/2014/main" id="{8C3A8B8E-C0C8-AE3C-2853-00B949893EEF}"/>
              </a:ext>
            </a:extLst>
          </p:cNvPr>
          <p:cNvSpPr/>
          <p:nvPr/>
        </p:nvSpPr>
        <p:spPr>
          <a:xfrm>
            <a:off x="8021418" y="5971218"/>
            <a:ext cx="268859" cy="268859"/>
          </a:xfrm>
          <a:prstGeom prst="ellipse">
            <a:avLst/>
          </a:prstGeom>
          <a:solidFill>
            <a:schemeClr val="bg1">
              <a:lumMod val="85000"/>
            </a:schemeClr>
          </a:solidFill>
          <a:ln w="28575">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4" name="Oval 23">
            <a:extLst>
              <a:ext uri="{FF2B5EF4-FFF2-40B4-BE49-F238E27FC236}">
                <a16:creationId xmlns:a16="http://schemas.microsoft.com/office/drawing/2014/main" id="{FDD751A9-DCB3-0A81-A40C-D5815C8FDC4E}"/>
              </a:ext>
            </a:extLst>
          </p:cNvPr>
          <p:cNvSpPr/>
          <p:nvPr/>
        </p:nvSpPr>
        <p:spPr>
          <a:xfrm>
            <a:off x="7174964" y="5965439"/>
            <a:ext cx="268859" cy="268859"/>
          </a:xfrm>
          <a:prstGeom prst="ellipse">
            <a:avLst/>
          </a:prstGeom>
          <a:solidFill>
            <a:srgbClr val="C1272D"/>
          </a:solidFill>
          <a:ln w="28575">
            <a:solidFill>
              <a:srgbClr val="C127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5" name="Oval 24">
            <a:extLst>
              <a:ext uri="{FF2B5EF4-FFF2-40B4-BE49-F238E27FC236}">
                <a16:creationId xmlns:a16="http://schemas.microsoft.com/office/drawing/2014/main" id="{D59B2CB6-3017-5311-07A8-AC0A22CAC472}"/>
              </a:ext>
            </a:extLst>
          </p:cNvPr>
          <p:cNvSpPr/>
          <p:nvPr/>
        </p:nvSpPr>
        <p:spPr>
          <a:xfrm>
            <a:off x="8846691" y="5965439"/>
            <a:ext cx="268859" cy="268859"/>
          </a:xfrm>
          <a:prstGeom prst="ellipse">
            <a:avLst/>
          </a:prstGeom>
          <a:no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6" name="TextBox 25">
            <a:extLst>
              <a:ext uri="{FF2B5EF4-FFF2-40B4-BE49-F238E27FC236}">
                <a16:creationId xmlns:a16="http://schemas.microsoft.com/office/drawing/2014/main" id="{2F50C406-60C9-F1D4-77B6-ED173817EEB6}"/>
              </a:ext>
            </a:extLst>
          </p:cNvPr>
          <p:cNvSpPr txBox="1"/>
          <p:nvPr/>
        </p:nvSpPr>
        <p:spPr>
          <a:xfrm>
            <a:off x="7458853" y="5938565"/>
            <a:ext cx="473567" cy="323165"/>
          </a:xfrm>
          <a:prstGeom prst="rect">
            <a:avLst/>
          </a:prstGeom>
          <a:noFill/>
        </p:spPr>
        <p:txBody>
          <a:bodyPr wrap="square" rtlCol="0">
            <a:spAutoFit/>
          </a:bodyPr>
          <a:lstStyle/>
          <a:p>
            <a:r>
              <a:rPr lang="pl-PL" sz="1500">
                <a:solidFill>
                  <a:schemeClr val="bg2">
                    <a:lumMod val="75000"/>
                  </a:schemeClr>
                </a:solidFill>
                <a:latin typeface="Aptos" panose="020B0004020202020204" pitchFamily="34" charset="0"/>
              </a:rPr>
              <a:t>tak</a:t>
            </a:r>
          </a:p>
        </p:txBody>
      </p:sp>
      <p:sp>
        <p:nvSpPr>
          <p:cNvPr id="27" name="TextBox 26">
            <a:extLst>
              <a:ext uri="{FF2B5EF4-FFF2-40B4-BE49-F238E27FC236}">
                <a16:creationId xmlns:a16="http://schemas.microsoft.com/office/drawing/2014/main" id="{97830312-4D97-724E-9B3D-5865B2390A95}"/>
              </a:ext>
            </a:extLst>
          </p:cNvPr>
          <p:cNvSpPr txBox="1"/>
          <p:nvPr/>
        </p:nvSpPr>
        <p:spPr>
          <a:xfrm>
            <a:off x="8302152" y="5938285"/>
            <a:ext cx="455540" cy="323165"/>
          </a:xfrm>
          <a:prstGeom prst="rect">
            <a:avLst/>
          </a:prstGeom>
          <a:noFill/>
        </p:spPr>
        <p:txBody>
          <a:bodyPr wrap="square" rtlCol="0">
            <a:spAutoFit/>
          </a:bodyPr>
          <a:lstStyle/>
          <a:p>
            <a:r>
              <a:rPr lang="pl-PL" sz="1500">
                <a:solidFill>
                  <a:schemeClr val="bg2">
                    <a:lumMod val="75000"/>
                  </a:schemeClr>
                </a:solidFill>
                <a:latin typeface="Aptos" panose="020B0004020202020204" pitchFamily="34" charset="0"/>
              </a:rPr>
              <a:t>nie</a:t>
            </a:r>
          </a:p>
        </p:txBody>
      </p:sp>
      <p:sp>
        <p:nvSpPr>
          <p:cNvPr id="28" name="TextBox 27">
            <a:extLst>
              <a:ext uri="{FF2B5EF4-FFF2-40B4-BE49-F238E27FC236}">
                <a16:creationId xmlns:a16="http://schemas.microsoft.com/office/drawing/2014/main" id="{500A1CC2-9403-8B0A-4CD9-A5592A8E0A04}"/>
              </a:ext>
            </a:extLst>
          </p:cNvPr>
          <p:cNvSpPr txBox="1"/>
          <p:nvPr/>
        </p:nvSpPr>
        <p:spPr>
          <a:xfrm>
            <a:off x="9115549" y="5938284"/>
            <a:ext cx="1886151" cy="323165"/>
          </a:xfrm>
          <a:prstGeom prst="rect">
            <a:avLst/>
          </a:prstGeom>
          <a:noFill/>
        </p:spPr>
        <p:txBody>
          <a:bodyPr wrap="square" rtlCol="0">
            <a:spAutoFit/>
          </a:bodyPr>
          <a:lstStyle/>
          <a:p>
            <a:r>
              <a:rPr lang="pl-PL" sz="1500">
                <a:solidFill>
                  <a:schemeClr val="bg2">
                    <a:lumMod val="75000"/>
                  </a:schemeClr>
                </a:solidFill>
                <a:latin typeface="Aptos" panose="020B0004020202020204" pitchFamily="34" charset="0"/>
              </a:rPr>
              <a:t>trudno powiedzieć</a:t>
            </a:r>
          </a:p>
        </p:txBody>
      </p:sp>
      <p:pic>
        <p:nvPicPr>
          <p:cNvPr id="3" name="Graphic 2">
            <a:extLst>
              <a:ext uri="{FF2B5EF4-FFF2-40B4-BE49-F238E27FC236}">
                <a16:creationId xmlns:a16="http://schemas.microsoft.com/office/drawing/2014/main" id="{0302B98B-5E90-9873-FC94-791D43D9C824}"/>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4"/>
              </a:ext>
            </a:extLst>
          </a:blip>
          <a:stretch>
            <a:fillRect/>
          </a:stretch>
        </p:blipFill>
        <p:spPr>
          <a:xfrm>
            <a:off x="9200682" y="367323"/>
            <a:ext cx="1162520" cy="190384"/>
          </a:xfrm>
          <a:prstGeom prst="rect">
            <a:avLst/>
          </a:prstGeom>
        </p:spPr>
      </p:pic>
    </p:spTree>
    <p:extLst>
      <p:ext uri="{BB962C8B-B14F-4D97-AF65-F5344CB8AC3E}">
        <p14:creationId xmlns:p14="http://schemas.microsoft.com/office/powerpoint/2010/main" val="5713296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a:extLst>
            <a:ext uri="{FF2B5EF4-FFF2-40B4-BE49-F238E27FC236}">
              <a16:creationId xmlns:a16="http://schemas.microsoft.com/office/drawing/2014/main" id="{423DEBA5-7F08-F834-8C1E-A75E20CBFAF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3D204648-CB48-06C7-B6ED-CA0331358F8F}"/>
              </a:ext>
            </a:extLst>
          </p:cNvPr>
          <p:cNvSpPr txBox="1"/>
          <p:nvPr/>
        </p:nvSpPr>
        <p:spPr>
          <a:xfrm>
            <a:off x="536896" y="541788"/>
            <a:ext cx="8035255" cy="938719"/>
          </a:xfrm>
          <a:prstGeom prst="rect">
            <a:avLst/>
          </a:prstGeom>
          <a:noFill/>
        </p:spPr>
        <p:txBody>
          <a:bodyPr wrap="square" rtlCol="0">
            <a:spAutoFit/>
          </a:bodyPr>
          <a:lstStyle/>
          <a:p>
            <a:r>
              <a:rPr lang="pl-PL" sz="5500" dirty="0">
                <a:solidFill>
                  <a:schemeClr val="bg1"/>
                </a:solidFill>
                <a:latin typeface="Aptos ExtraBold" panose="020B0004020202020204" pitchFamily="34" charset="0"/>
              </a:rPr>
              <a:t>Pedofile</a:t>
            </a:r>
          </a:p>
        </p:txBody>
      </p:sp>
      <p:sp>
        <p:nvSpPr>
          <p:cNvPr id="4" name="TextBox 3">
            <a:extLst>
              <a:ext uri="{FF2B5EF4-FFF2-40B4-BE49-F238E27FC236}">
                <a16:creationId xmlns:a16="http://schemas.microsoft.com/office/drawing/2014/main" id="{ACC32B95-F8E1-FFA2-25ED-CA6DCDD0C939}"/>
              </a:ext>
            </a:extLst>
          </p:cNvPr>
          <p:cNvSpPr txBox="1"/>
          <p:nvPr/>
        </p:nvSpPr>
        <p:spPr>
          <a:xfrm>
            <a:off x="560888" y="1685570"/>
            <a:ext cx="7302952" cy="477054"/>
          </a:xfrm>
          <a:prstGeom prst="rect">
            <a:avLst/>
          </a:prstGeom>
          <a:noFill/>
        </p:spPr>
        <p:txBody>
          <a:bodyPr wrap="square" rtlCol="0">
            <a:spAutoFit/>
          </a:bodyPr>
          <a:lstStyle/>
          <a:p>
            <a:r>
              <a:rPr lang="pl-PL" sz="2500" dirty="0">
                <a:solidFill>
                  <a:schemeClr val="bg1"/>
                </a:solidFill>
                <a:latin typeface="Aptos SemiBold" panose="020B0004020202020204" pitchFamily="34" charset="0"/>
              </a:rPr>
              <a:t>Kim jest pdf?</a:t>
            </a:r>
          </a:p>
        </p:txBody>
      </p:sp>
      <p:sp>
        <p:nvSpPr>
          <p:cNvPr id="10" name="TextBox 9">
            <a:extLst>
              <a:ext uri="{FF2B5EF4-FFF2-40B4-BE49-F238E27FC236}">
                <a16:creationId xmlns:a16="http://schemas.microsoft.com/office/drawing/2014/main" id="{00D31974-3EB0-0BEB-99A8-B07744125668}"/>
              </a:ext>
            </a:extLst>
          </p:cNvPr>
          <p:cNvSpPr txBox="1"/>
          <p:nvPr/>
        </p:nvSpPr>
        <p:spPr>
          <a:xfrm>
            <a:off x="560888" y="2704745"/>
            <a:ext cx="6039937" cy="1631216"/>
          </a:xfrm>
          <a:prstGeom prst="rect">
            <a:avLst/>
          </a:prstGeom>
          <a:noFill/>
        </p:spPr>
        <p:txBody>
          <a:bodyPr wrap="square" rtlCol="0">
            <a:spAutoFit/>
          </a:bodyPr>
          <a:lstStyle/>
          <a:p>
            <a:pPr marL="342900" indent="-342900">
              <a:buFont typeface="Arial" panose="020B0604020202020204" pitchFamily="34" charset="0"/>
              <a:buChar char="•"/>
            </a:pPr>
            <a:r>
              <a:rPr lang="pl-PL" sz="2500" dirty="0">
                <a:solidFill>
                  <a:schemeClr val="bg1"/>
                </a:solidFill>
                <a:latin typeface="Aptos SemiBold" panose="020B0004020202020204" pitchFamily="34" charset="0"/>
              </a:rPr>
              <a:t>Udaje rówieśnika</a:t>
            </a:r>
          </a:p>
          <a:p>
            <a:pPr marL="342900" indent="-342900">
              <a:buFont typeface="Arial" panose="020B0604020202020204" pitchFamily="34" charset="0"/>
              <a:buChar char="•"/>
            </a:pPr>
            <a:r>
              <a:rPr lang="pl-PL" sz="2500" dirty="0">
                <a:solidFill>
                  <a:schemeClr val="bg1"/>
                </a:solidFill>
                <a:latin typeface="Aptos SemiBold" panose="020B0004020202020204" pitchFamily="34" charset="0"/>
              </a:rPr>
              <a:t>Ale może to być też streamer, youtuber, </a:t>
            </a:r>
            <a:r>
              <a:rPr lang="pl-PL" sz="2500" dirty="0" err="1">
                <a:solidFill>
                  <a:schemeClr val="bg1"/>
                </a:solidFill>
                <a:latin typeface="Aptos SemiBold" panose="020B0004020202020204" pitchFamily="34" charset="0"/>
              </a:rPr>
              <a:t>influencer</a:t>
            </a:r>
            <a:r>
              <a:rPr lang="pl-PL" sz="2500" dirty="0">
                <a:solidFill>
                  <a:schemeClr val="bg1"/>
                </a:solidFill>
                <a:latin typeface="Aptos SemiBold" panose="020B0004020202020204" pitchFamily="34" charset="0"/>
              </a:rPr>
              <a:t> – ktoś kto ma społeczność </a:t>
            </a:r>
            <a:br>
              <a:rPr lang="pl-PL" sz="2500" dirty="0">
                <a:solidFill>
                  <a:schemeClr val="bg1"/>
                </a:solidFill>
                <a:latin typeface="Aptos SemiBold" panose="020B0004020202020204" pitchFamily="34" charset="0"/>
              </a:rPr>
            </a:br>
            <a:r>
              <a:rPr lang="pl-PL" sz="2500" dirty="0">
                <a:solidFill>
                  <a:schemeClr val="bg1"/>
                </a:solidFill>
                <a:latin typeface="Aptos SemiBold" panose="020B0004020202020204" pitchFamily="34" charset="0"/>
              </a:rPr>
              <a:t>i autorytet</a:t>
            </a:r>
          </a:p>
        </p:txBody>
      </p:sp>
      <p:pic>
        <p:nvPicPr>
          <p:cNvPr id="14" name="Picture 13" descr="A pie chart with numbers and text&#10;&#10;AI-generated content may be incorrect.">
            <a:extLst>
              <a:ext uri="{FF2B5EF4-FFF2-40B4-BE49-F238E27FC236}">
                <a16:creationId xmlns:a16="http://schemas.microsoft.com/office/drawing/2014/main" id="{C52D2C79-F523-FA64-F873-53B291EFBDD8}"/>
              </a:ext>
            </a:extLst>
          </p:cNvPr>
          <p:cNvPicPr>
            <a:picLocks noChangeAspect="1"/>
          </p:cNvPicPr>
          <p:nvPr/>
        </p:nvPicPr>
        <p:blipFill>
          <a:blip r:embed="rId4">
            <a:extLst>
              <a:ext uri="{28A0092B-C50C-407E-A947-70E740481C1C}">
                <a14:useLocalDpi xmlns:a14="http://schemas.microsoft.com/office/drawing/2010/main" val="0"/>
              </a:ext>
            </a:extLst>
          </a:blip>
          <a:srcRect r="64609" b="29583"/>
          <a:stretch>
            <a:fillRect/>
          </a:stretch>
        </p:blipFill>
        <p:spPr>
          <a:xfrm>
            <a:off x="6728841" y="290157"/>
            <a:ext cx="4314825" cy="4829175"/>
          </a:xfrm>
          <a:prstGeom prst="rect">
            <a:avLst/>
          </a:prstGeom>
        </p:spPr>
      </p:pic>
      <p:sp>
        <p:nvSpPr>
          <p:cNvPr id="18" name="TextBox 17">
            <a:extLst>
              <a:ext uri="{FF2B5EF4-FFF2-40B4-BE49-F238E27FC236}">
                <a16:creationId xmlns:a16="http://schemas.microsoft.com/office/drawing/2014/main" id="{10D92260-EF75-E6C3-9723-B04AA026B385}"/>
              </a:ext>
            </a:extLst>
          </p:cNvPr>
          <p:cNvSpPr txBox="1"/>
          <p:nvPr/>
        </p:nvSpPr>
        <p:spPr>
          <a:xfrm>
            <a:off x="7420737" y="4816563"/>
            <a:ext cx="4483007" cy="1015663"/>
          </a:xfrm>
          <a:prstGeom prst="rect">
            <a:avLst/>
          </a:prstGeom>
          <a:noFill/>
        </p:spPr>
        <p:txBody>
          <a:bodyPr wrap="square" rtlCol="0">
            <a:spAutoFit/>
          </a:bodyPr>
          <a:lstStyle/>
          <a:p>
            <a:r>
              <a:rPr lang="pl-PL" sz="2000" b="1" dirty="0">
                <a:solidFill>
                  <a:srgbClr val="C1272D"/>
                </a:solidFill>
                <a:latin typeface="Aptos ExtraBold" panose="020B0004020202020204" pitchFamily="34" charset="0"/>
              </a:rPr>
              <a:t>5% znani dorośli</a:t>
            </a:r>
          </a:p>
          <a:p>
            <a:r>
              <a:rPr lang="pl-PL" sz="2000" dirty="0">
                <a:solidFill>
                  <a:schemeClr val="bg1"/>
                </a:solidFill>
                <a:latin typeface="Aptos" panose="020B0004020202020204" pitchFamily="34" charset="0"/>
              </a:rPr>
              <a:t>20% nieznani dorośli</a:t>
            </a:r>
          </a:p>
          <a:p>
            <a:r>
              <a:rPr lang="pl-PL" sz="2000" dirty="0">
                <a:solidFill>
                  <a:schemeClr val="bg1"/>
                </a:solidFill>
                <a:latin typeface="Aptos" panose="020B0004020202020204" pitchFamily="34" charset="0"/>
              </a:rPr>
              <a:t>30% anonimowe wiadomości</a:t>
            </a:r>
          </a:p>
        </p:txBody>
      </p:sp>
      <p:pic>
        <p:nvPicPr>
          <p:cNvPr id="3" name="Graphic 2">
            <a:extLst>
              <a:ext uri="{FF2B5EF4-FFF2-40B4-BE49-F238E27FC236}">
                <a16:creationId xmlns:a16="http://schemas.microsoft.com/office/drawing/2014/main" id="{EEF500B9-FE8D-2E87-96D3-CBA07EFCDA39}"/>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5"/>
              </a:ext>
            </a:extLst>
          </a:blip>
          <a:stretch>
            <a:fillRect/>
          </a:stretch>
        </p:blipFill>
        <p:spPr>
          <a:xfrm>
            <a:off x="9200682" y="367323"/>
            <a:ext cx="1162520" cy="190384"/>
          </a:xfrm>
          <a:prstGeom prst="rect">
            <a:avLst/>
          </a:prstGeom>
        </p:spPr>
      </p:pic>
    </p:spTree>
    <p:extLst>
      <p:ext uri="{BB962C8B-B14F-4D97-AF65-F5344CB8AC3E}">
        <p14:creationId xmlns:p14="http://schemas.microsoft.com/office/powerpoint/2010/main" val="15575939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a:extLst>
            <a:ext uri="{FF2B5EF4-FFF2-40B4-BE49-F238E27FC236}">
              <a16:creationId xmlns:a16="http://schemas.microsoft.com/office/drawing/2014/main" id="{C0D69E83-8BE4-9628-14CA-3D9DFBF9BCC1}"/>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97D639F-A507-D5A2-2805-8D1515215775}"/>
              </a:ext>
            </a:extLst>
          </p:cNvPr>
          <p:cNvSpPr txBox="1"/>
          <p:nvPr/>
        </p:nvSpPr>
        <p:spPr>
          <a:xfrm>
            <a:off x="536896" y="541788"/>
            <a:ext cx="8035255" cy="938719"/>
          </a:xfrm>
          <a:prstGeom prst="rect">
            <a:avLst/>
          </a:prstGeom>
          <a:noFill/>
        </p:spPr>
        <p:txBody>
          <a:bodyPr wrap="square" rtlCol="0">
            <a:spAutoFit/>
          </a:bodyPr>
          <a:lstStyle/>
          <a:p>
            <a:r>
              <a:rPr lang="pl-PL" sz="5500" dirty="0">
                <a:solidFill>
                  <a:schemeClr val="bg1"/>
                </a:solidFill>
                <a:latin typeface="Aptos ExtraBold" panose="020B0004020202020204" pitchFamily="34" charset="0"/>
              </a:rPr>
              <a:t>Pedofile</a:t>
            </a:r>
          </a:p>
        </p:txBody>
      </p:sp>
      <p:sp>
        <p:nvSpPr>
          <p:cNvPr id="4" name="TextBox 3">
            <a:extLst>
              <a:ext uri="{FF2B5EF4-FFF2-40B4-BE49-F238E27FC236}">
                <a16:creationId xmlns:a16="http://schemas.microsoft.com/office/drawing/2014/main" id="{32D2F2B9-62FC-981E-8AAE-8179BD469F80}"/>
              </a:ext>
            </a:extLst>
          </p:cNvPr>
          <p:cNvSpPr txBox="1"/>
          <p:nvPr/>
        </p:nvSpPr>
        <p:spPr>
          <a:xfrm>
            <a:off x="560888" y="1685570"/>
            <a:ext cx="7302952" cy="477054"/>
          </a:xfrm>
          <a:prstGeom prst="rect">
            <a:avLst/>
          </a:prstGeom>
          <a:noFill/>
        </p:spPr>
        <p:txBody>
          <a:bodyPr wrap="square" rtlCol="0">
            <a:spAutoFit/>
          </a:bodyPr>
          <a:lstStyle/>
          <a:p>
            <a:r>
              <a:rPr lang="pl-PL" sz="2500" dirty="0">
                <a:solidFill>
                  <a:schemeClr val="bg1"/>
                </a:solidFill>
                <a:latin typeface="Figtree SemiBold" pitchFamily="2" charset="0"/>
              </a:rPr>
              <a:t>Kim </a:t>
            </a:r>
            <a:r>
              <a:rPr lang="pl-PL" sz="2500" dirty="0">
                <a:solidFill>
                  <a:schemeClr val="bg1"/>
                </a:solidFill>
                <a:latin typeface="Aptos SemiBold" panose="020B0004020202020204" pitchFamily="34" charset="0"/>
              </a:rPr>
              <a:t>są</a:t>
            </a:r>
            <a:r>
              <a:rPr lang="pl-PL" sz="2500" dirty="0">
                <a:solidFill>
                  <a:schemeClr val="bg1"/>
                </a:solidFill>
                <a:latin typeface="Figtree SemiBold" pitchFamily="2" charset="0"/>
              </a:rPr>
              <a:t>?</a:t>
            </a:r>
          </a:p>
        </p:txBody>
      </p:sp>
      <p:pic>
        <p:nvPicPr>
          <p:cNvPr id="7" name="Graphic 6">
            <a:extLst>
              <a:ext uri="{FF2B5EF4-FFF2-40B4-BE49-F238E27FC236}">
                <a16:creationId xmlns:a16="http://schemas.microsoft.com/office/drawing/2014/main" id="{105066A7-B979-F349-3A31-23011665A9B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60888" y="2367687"/>
            <a:ext cx="10781788" cy="2695447"/>
          </a:xfrm>
          <a:prstGeom prst="rect">
            <a:avLst/>
          </a:prstGeom>
        </p:spPr>
      </p:pic>
      <p:sp>
        <p:nvSpPr>
          <p:cNvPr id="8" name="Oval 7">
            <a:extLst>
              <a:ext uri="{FF2B5EF4-FFF2-40B4-BE49-F238E27FC236}">
                <a16:creationId xmlns:a16="http://schemas.microsoft.com/office/drawing/2014/main" id="{89B6E8CE-603A-7715-F3EF-16910FBE4CF7}"/>
              </a:ext>
            </a:extLst>
          </p:cNvPr>
          <p:cNvSpPr/>
          <p:nvPr/>
        </p:nvSpPr>
        <p:spPr>
          <a:xfrm>
            <a:off x="976475" y="5791531"/>
            <a:ext cx="180000" cy="180000"/>
          </a:xfrm>
          <a:prstGeom prst="ellipse">
            <a:avLst/>
          </a:prstGeom>
          <a:solidFill>
            <a:schemeClr val="bg1"/>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9" name="Oval 8">
            <a:extLst>
              <a:ext uri="{FF2B5EF4-FFF2-40B4-BE49-F238E27FC236}">
                <a16:creationId xmlns:a16="http://schemas.microsoft.com/office/drawing/2014/main" id="{741D36A2-8C11-01C1-3D36-115D772BC966}"/>
              </a:ext>
            </a:extLst>
          </p:cNvPr>
          <p:cNvSpPr/>
          <p:nvPr/>
        </p:nvSpPr>
        <p:spPr>
          <a:xfrm>
            <a:off x="976475" y="5449316"/>
            <a:ext cx="180000" cy="180000"/>
          </a:xfrm>
          <a:prstGeom prst="ellipse">
            <a:avLst/>
          </a:prstGeom>
          <a:solidFill>
            <a:srgbClr val="C1272D"/>
          </a:solidFill>
          <a:ln w="28575">
            <a:solidFill>
              <a:srgbClr val="C127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1" name="TextBox 10">
            <a:extLst>
              <a:ext uri="{FF2B5EF4-FFF2-40B4-BE49-F238E27FC236}">
                <a16:creationId xmlns:a16="http://schemas.microsoft.com/office/drawing/2014/main" id="{6AF126F5-EB95-99E5-B631-0547A52FFB44}"/>
              </a:ext>
            </a:extLst>
          </p:cNvPr>
          <p:cNvSpPr txBox="1"/>
          <p:nvPr/>
        </p:nvSpPr>
        <p:spPr>
          <a:xfrm>
            <a:off x="1157337" y="5401260"/>
            <a:ext cx="1304876" cy="276999"/>
          </a:xfrm>
          <a:prstGeom prst="rect">
            <a:avLst/>
          </a:prstGeom>
          <a:noFill/>
        </p:spPr>
        <p:txBody>
          <a:bodyPr wrap="square" rtlCol="0">
            <a:spAutoFit/>
          </a:bodyPr>
          <a:lstStyle/>
          <a:p>
            <a:r>
              <a:rPr lang="pl-PL" sz="1200">
                <a:solidFill>
                  <a:schemeClr val="bg2">
                    <a:lumMod val="75000"/>
                  </a:schemeClr>
                </a:solidFill>
              </a:rPr>
              <a:t>mężczyzna</a:t>
            </a:r>
          </a:p>
        </p:txBody>
      </p:sp>
      <p:sp>
        <p:nvSpPr>
          <p:cNvPr id="12" name="TextBox 11">
            <a:extLst>
              <a:ext uri="{FF2B5EF4-FFF2-40B4-BE49-F238E27FC236}">
                <a16:creationId xmlns:a16="http://schemas.microsoft.com/office/drawing/2014/main" id="{6D5ECA7C-BC14-5660-B74A-AD6EFEC771EF}"/>
              </a:ext>
            </a:extLst>
          </p:cNvPr>
          <p:cNvSpPr txBox="1"/>
          <p:nvPr/>
        </p:nvSpPr>
        <p:spPr>
          <a:xfrm>
            <a:off x="1175364" y="5737498"/>
            <a:ext cx="1048724" cy="276999"/>
          </a:xfrm>
          <a:prstGeom prst="rect">
            <a:avLst/>
          </a:prstGeom>
          <a:noFill/>
        </p:spPr>
        <p:txBody>
          <a:bodyPr wrap="square" rtlCol="0">
            <a:spAutoFit/>
          </a:bodyPr>
          <a:lstStyle/>
          <a:p>
            <a:r>
              <a:rPr lang="pl-PL" sz="1200">
                <a:solidFill>
                  <a:schemeClr val="bg2">
                    <a:lumMod val="75000"/>
                  </a:schemeClr>
                </a:solidFill>
              </a:rPr>
              <a:t>kobieta</a:t>
            </a:r>
          </a:p>
        </p:txBody>
      </p:sp>
      <p:sp>
        <p:nvSpPr>
          <p:cNvPr id="13" name="TextBox 12">
            <a:extLst>
              <a:ext uri="{FF2B5EF4-FFF2-40B4-BE49-F238E27FC236}">
                <a16:creationId xmlns:a16="http://schemas.microsoft.com/office/drawing/2014/main" id="{BD298A45-B965-498E-EBFA-070E67E94AA9}"/>
              </a:ext>
            </a:extLst>
          </p:cNvPr>
          <p:cNvSpPr txBox="1"/>
          <p:nvPr/>
        </p:nvSpPr>
        <p:spPr>
          <a:xfrm>
            <a:off x="1125149" y="5093597"/>
            <a:ext cx="1023377" cy="276999"/>
          </a:xfrm>
          <a:prstGeom prst="rect">
            <a:avLst/>
          </a:prstGeom>
          <a:noFill/>
        </p:spPr>
        <p:txBody>
          <a:bodyPr wrap="square" rtlCol="0">
            <a:spAutoFit/>
          </a:bodyPr>
          <a:lstStyle/>
          <a:p>
            <a:pPr algn="ctr"/>
            <a:r>
              <a:rPr lang="pl-PL" sz="1200" dirty="0">
                <a:solidFill>
                  <a:schemeClr val="bg2">
                    <a:lumMod val="75000"/>
                  </a:schemeClr>
                </a:solidFill>
              </a:rPr>
              <a:t>Płeć</a:t>
            </a:r>
          </a:p>
        </p:txBody>
      </p:sp>
      <p:sp>
        <p:nvSpPr>
          <p:cNvPr id="15" name="Oval 14">
            <a:extLst>
              <a:ext uri="{FF2B5EF4-FFF2-40B4-BE49-F238E27FC236}">
                <a16:creationId xmlns:a16="http://schemas.microsoft.com/office/drawing/2014/main" id="{DDBBECD6-3719-8132-E0D9-50ACCD6A123E}"/>
              </a:ext>
            </a:extLst>
          </p:cNvPr>
          <p:cNvSpPr/>
          <p:nvPr/>
        </p:nvSpPr>
        <p:spPr>
          <a:xfrm>
            <a:off x="2784460" y="5791531"/>
            <a:ext cx="180000" cy="180000"/>
          </a:xfrm>
          <a:prstGeom prst="ellipse">
            <a:avLst/>
          </a:prstGeom>
          <a:solidFill>
            <a:srgbClr val="B1B1B1"/>
          </a:solidFill>
          <a:ln w="28575">
            <a:solidFill>
              <a:srgbClr val="B1B1B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6" name="Oval 15">
            <a:extLst>
              <a:ext uri="{FF2B5EF4-FFF2-40B4-BE49-F238E27FC236}">
                <a16:creationId xmlns:a16="http://schemas.microsoft.com/office/drawing/2014/main" id="{CAD91A4D-8D66-5D99-BEDA-1BD2A2453EE6}"/>
              </a:ext>
            </a:extLst>
          </p:cNvPr>
          <p:cNvSpPr/>
          <p:nvPr/>
        </p:nvSpPr>
        <p:spPr>
          <a:xfrm>
            <a:off x="2784460" y="5449316"/>
            <a:ext cx="180000" cy="180000"/>
          </a:xfrm>
          <a:prstGeom prst="ellipse">
            <a:avLst/>
          </a:prstGeom>
          <a:solidFill>
            <a:srgbClr val="C1272D"/>
          </a:solidFill>
          <a:ln w="28575">
            <a:solidFill>
              <a:srgbClr val="C127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7" name="TextBox 16">
            <a:extLst>
              <a:ext uri="{FF2B5EF4-FFF2-40B4-BE49-F238E27FC236}">
                <a16:creationId xmlns:a16="http://schemas.microsoft.com/office/drawing/2014/main" id="{089287A9-EAA3-27BA-BD22-8507D33E1C7D}"/>
              </a:ext>
            </a:extLst>
          </p:cNvPr>
          <p:cNvSpPr txBox="1"/>
          <p:nvPr/>
        </p:nvSpPr>
        <p:spPr>
          <a:xfrm>
            <a:off x="2965322" y="5414333"/>
            <a:ext cx="1304876" cy="276999"/>
          </a:xfrm>
          <a:prstGeom prst="rect">
            <a:avLst/>
          </a:prstGeom>
          <a:noFill/>
        </p:spPr>
        <p:txBody>
          <a:bodyPr wrap="square" rtlCol="0">
            <a:spAutoFit/>
          </a:bodyPr>
          <a:lstStyle/>
          <a:p>
            <a:r>
              <a:rPr lang="pl-PL" sz="1200">
                <a:solidFill>
                  <a:schemeClr val="bg2">
                    <a:lumMod val="75000"/>
                  </a:schemeClr>
                </a:solidFill>
              </a:rPr>
              <a:t>&gt;21 lat</a:t>
            </a:r>
          </a:p>
        </p:txBody>
      </p:sp>
      <p:sp>
        <p:nvSpPr>
          <p:cNvPr id="19" name="TextBox 18">
            <a:extLst>
              <a:ext uri="{FF2B5EF4-FFF2-40B4-BE49-F238E27FC236}">
                <a16:creationId xmlns:a16="http://schemas.microsoft.com/office/drawing/2014/main" id="{0806D5E3-31B1-A844-495F-1BF32C0054AA}"/>
              </a:ext>
            </a:extLst>
          </p:cNvPr>
          <p:cNvSpPr txBox="1"/>
          <p:nvPr/>
        </p:nvSpPr>
        <p:spPr>
          <a:xfrm>
            <a:off x="2983349" y="5750571"/>
            <a:ext cx="1048724" cy="276999"/>
          </a:xfrm>
          <a:prstGeom prst="rect">
            <a:avLst/>
          </a:prstGeom>
          <a:noFill/>
        </p:spPr>
        <p:txBody>
          <a:bodyPr wrap="square" rtlCol="0">
            <a:spAutoFit/>
          </a:bodyPr>
          <a:lstStyle/>
          <a:p>
            <a:r>
              <a:rPr lang="pl-PL" sz="1200">
                <a:solidFill>
                  <a:schemeClr val="bg2">
                    <a:lumMod val="75000"/>
                  </a:schemeClr>
                </a:solidFill>
              </a:rPr>
              <a:t>17-21 lat</a:t>
            </a:r>
          </a:p>
        </p:txBody>
      </p:sp>
      <p:sp>
        <p:nvSpPr>
          <p:cNvPr id="20" name="Oval 19">
            <a:extLst>
              <a:ext uri="{FF2B5EF4-FFF2-40B4-BE49-F238E27FC236}">
                <a16:creationId xmlns:a16="http://schemas.microsoft.com/office/drawing/2014/main" id="{9EFA5CB1-CA68-A555-AA78-A58764D37966}"/>
              </a:ext>
            </a:extLst>
          </p:cNvPr>
          <p:cNvSpPr/>
          <p:nvPr/>
        </p:nvSpPr>
        <p:spPr>
          <a:xfrm>
            <a:off x="2784460" y="6131317"/>
            <a:ext cx="180000" cy="180000"/>
          </a:xfrm>
          <a:prstGeom prst="ellipse">
            <a:avLst/>
          </a:prstGeom>
          <a:solidFill>
            <a:schemeClr val="bg1"/>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1" name="TextBox 20">
            <a:extLst>
              <a:ext uri="{FF2B5EF4-FFF2-40B4-BE49-F238E27FC236}">
                <a16:creationId xmlns:a16="http://schemas.microsoft.com/office/drawing/2014/main" id="{E6A2F04F-ACFE-E8E0-A9B1-ECE896B90381}"/>
              </a:ext>
            </a:extLst>
          </p:cNvPr>
          <p:cNvSpPr txBox="1"/>
          <p:nvPr/>
        </p:nvSpPr>
        <p:spPr>
          <a:xfrm>
            <a:off x="2983349" y="6086809"/>
            <a:ext cx="1048724" cy="276999"/>
          </a:xfrm>
          <a:prstGeom prst="rect">
            <a:avLst/>
          </a:prstGeom>
          <a:noFill/>
        </p:spPr>
        <p:txBody>
          <a:bodyPr wrap="square" rtlCol="0">
            <a:spAutoFit/>
          </a:bodyPr>
          <a:lstStyle/>
          <a:p>
            <a:r>
              <a:rPr lang="pl-PL" sz="1200">
                <a:solidFill>
                  <a:schemeClr val="bg2">
                    <a:lumMod val="75000"/>
                  </a:schemeClr>
                </a:solidFill>
              </a:rPr>
              <a:t>&lt;17 lat</a:t>
            </a:r>
          </a:p>
        </p:txBody>
      </p:sp>
      <p:sp>
        <p:nvSpPr>
          <p:cNvPr id="22" name="TextBox 21">
            <a:extLst>
              <a:ext uri="{FF2B5EF4-FFF2-40B4-BE49-F238E27FC236}">
                <a16:creationId xmlns:a16="http://schemas.microsoft.com/office/drawing/2014/main" id="{C5946262-7394-A183-B88E-2FCA2807D372}"/>
              </a:ext>
            </a:extLst>
          </p:cNvPr>
          <p:cNvSpPr txBox="1"/>
          <p:nvPr/>
        </p:nvSpPr>
        <p:spPr>
          <a:xfrm>
            <a:off x="2764936" y="5091438"/>
            <a:ext cx="1023377" cy="276999"/>
          </a:xfrm>
          <a:prstGeom prst="rect">
            <a:avLst/>
          </a:prstGeom>
          <a:noFill/>
        </p:spPr>
        <p:txBody>
          <a:bodyPr wrap="square" rtlCol="0">
            <a:spAutoFit/>
          </a:bodyPr>
          <a:lstStyle/>
          <a:p>
            <a:pPr algn="ctr"/>
            <a:r>
              <a:rPr lang="pl-PL" sz="1200">
                <a:solidFill>
                  <a:schemeClr val="bg2">
                    <a:lumMod val="75000"/>
                  </a:schemeClr>
                </a:solidFill>
              </a:rPr>
              <a:t>Wiek</a:t>
            </a:r>
          </a:p>
        </p:txBody>
      </p:sp>
      <p:sp>
        <p:nvSpPr>
          <p:cNvPr id="23" name="Oval 22">
            <a:extLst>
              <a:ext uri="{FF2B5EF4-FFF2-40B4-BE49-F238E27FC236}">
                <a16:creationId xmlns:a16="http://schemas.microsoft.com/office/drawing/2014/main" id="{69C1B557-12DD-F0D7-1145-AB49B5EBCE58}"/>
              </a:ext>
            </a:extLst>
          </p:cNvPr>
          <p:cNvSpPr/>
          <p:nvPr/>
        </p:nvSpPr>
        <p:spPr>
          <a:xfrm>
            <a:off x="4266263" y="5791531"/>
            <a:ext cx="180000" cy="180000"/>
          </a:xfrm>
          <a:prstGeom prst="ellipse">
            <a:avLst/>
          </a:prstGeom>
          <a:solidFill>
            <a:srgbClr val="6F6F6E"/>
          </a:solidFill>
          <a:ln w="28575">
            <a:solidFill>
              <a:srgbClr val="6F6F6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4" name="Oval 23">
            <a:extLst>
              <a:ext uri="{FF2B5EF4-FFF2-40B4-BE49-F238E27FC236}">
                <a16:creationId xmlns:a16="http://schemas.microsoft.com/office/drawing/2014/main" id="{1BE7D06F-6265-7324-1F35-F3640678E8E6}"/>
              </a:ext>
            </a:extLst>
          </p:cNvPr>
          <p:cNvSpPr/>
          <p:nvPr/>
        </p:nvSpPr>
        <p:spPr>
          <a:xfrm>
            <a:off x="4266263" y="5449316"/>
            <a:ext cx="180000" cy="180000"/>
          </a:xfrm>
          <a:prstGeom prst="ellipse">
            <a:avLst/>
          </a:prstGeom>
          <a:solidFill>
            <a:srgbClr val="C1272D"/>
          </a:solidFill>
          <a:ln w="28575">
            <a:solidFill>
              <a:srgbClr val="C127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5" name="TextBox 24">
            <a:extLst>
              <a:ext uri="{FF2B5EF4-FFF2-40B4-BE49-F238E27FC236}">
                <a16:creationId xmlns:a16="http://schemas.microsoft.com/office/drawing/2014/main" id="{511973F1-BB41-296C-07B8-C803B8B865B3}"/>
              </a:ext>
            </a:extLst>
          </p:cNvPr>
          <p:cNvSpPr txBox="1"/>
          <p:nvPr/>
        </p:nvSpPr>
        <p:spPr>
          <a:xfrm>
            <a:off x="4447125" y="5414333"/>
            <a:ext cx="1304876" cy="276999"/>
          </a:xfrm>
          <a:prstGeom prst="rect">
            <a:avLst/>
          </a:prstGeom>
          <a:noFill/>
        </p:spPr>
        <p:txBody>
          <a:bodyPr wrap="square" rtlCol="0">
            <a:spAutoFit/>
          </a:bodyPr>
          <a:lstStyle/>
          <a:p>
            <a:r>
              <a:rPr lang="pl-PL" sz="1200">
                <a:solidFill>
                  <a:schemeClr val="bg2">
                    <a:lumMod val="75000"/>
                  </a:schemeClr>
                </a:solidFill>
              </a:rPr>
              <a:t>Podstawowe</a:t>
            </a:r>
          </a:p>
        </p:txBody>
      </p:sp>
      <p:sp>
        <p:nvSpPr>
          <p:cNvPr id="26" name="TextBox 25">
            <a:extLst>
              <a:ext uri="{FF2B5EF4-FFF2-40B4-BE49-F238E27FC236}">
                <a16:creationId xmlns:a16="http://schemas.microsoft.com/office/drawing/2014/main" id="{0F05EF12-6CBF-6678-BC04-E94812350935}"/>
              </a:ext>
            </a:extLst>
          </p:cNvPr>
          <p:cNvSpPr txBox="1"/>
          <p:nvPr/>
        </p:nvSpPr>
        <p:spPr>
          <a:xfrm>
            <a:off x="4465151" y="5750571"/>
            <a:ext cx="1164563" cy="276999"/>
          </a:xfrm>
          <a:prstGeom prst="rect">
            <a:avLst/>
          </a:prstGeom>
          <a:noFill/>
        </p:spPr>
        <p:txBody>
          <a:bodyPr wrap="square" rtlCol="0">
            <a:spAutoFit/>
          </a:bodyPr>
          <a:lstStyle/>
          <a:p>
            <a:r>
              <a:rPr lang="pl-PL" sz="1200">
                <a:solidFill>
                  <a:schemeClr val="bg2">
                    <a:lumMod val="75000"/>
                  </a:schemeClr>
                </a:solidFill>
              </a:rPr>
              <a:t>Zawodowe</a:t>
            </a:r>
          </a:p>
        </p:txBody>
      </p:sp>
      <p:sp>
        <p:nvSpPr>
          <p:cNvPr id="27" name="Oval 26">
            <a:extLst>
              <a:ext uri="{FF2B5EF4-FFF2-40B4-BE49-F238E27FC236}">
                <a16:creationId xmlns:a16="http://schemas.microsoft.com/office/drawing/2014/main" id="{C607D2AD-5D0B-B716-B805-27D0A3FCD294}"/>
              </a:ext>
            </a:extLst>
          </p:cNvPr>
          <p:cNvSpPr/>
          <p:nvPr/>
        </p:nvSpPr>
        <p:spPr>
          <a:xfrm>
            <a:off x="5735626" y="5791531"/>
            <a:ext cx="180000" cy="180000"/>
          </a:xfrm>
          <a:prstGeom prst="ellipse">
            <a:avLst/>
          </a:prstGeom>
          <a:solidFill>
            <a:schemeClr val="bg1"/>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8" name="TextBox 27">
            <a:extLst>
              <a:ext uri="{FF2B5EF4-FFF2-40B4-BE49-F238E27FC236}">
                <a16:creationId xmlns:a16="http://schemas.microsoft.com/office/drawing/2014/main" id="{12674FD9-8885-69DB-D644-FD72848B5471}"/>
              </a:ext>
            </a:extLst>
          </p:cNvPr>
          <p:cNvSpPr txBox="1"/>
          <p:nvPr/>
        </p:nvSpPr>
        <p:spPr>
          <a:xfrm>
            <a:off x="5934515" y="5750571"/>
            <a:ext cx="1048724" cy="276999"/>
          </a:xfrm>
          <a:prstGeom prst="rect">
            <a:avLst/>
          </a:prstGeom>
          <a:noFill/>
        </p:spPr>
        <p:txBody>
          <a:bodyPr wrap="square" rtlCol="0">
            <a:spAutoFit/>
          </a:bodyPr>
          <a:lstStyle/>
          <a:p>
            <a:r>
              <a:rPr lang="pl-PL" sz="1200">
                <a:solidFill>
                  <a:schemeClr val="bg2">
                    <a:lumMod val="75000"/>
                  </a:schemeClr>
                </a:solidFill>
              </a:rPr>
              <a:t>Wyższe</a:t>
            </a:r>
          </a:p>
        </p:txBody>
      </p:sp>
      <p:sp>
        <p:nvSpPr>
          <p:cNvPr id="29" name="TextBox 28">
            <a:extLst>
              <a:ext uri="{FF2B5EF4-FFF2-40B4-BE49-F238E27FC236}">
                <a16:creationId xmlns:a16="http://schemas.microsoft.com/office/drawing/2014/main" id="{A9054217-AB4E-EDE0-4760-7C0220C35369}"/>
              </a:ext>
            </a:extLst>
          </p:cNvPr>
          <p:cNvSpPr txBox="1"/>
          <p:nvPr/>
        </p:nvSpPr>
        <p:spPr>
          <a:xfrm>
            <a:off x="4676086" y="5091438"/>
            <a:ext cx="1496366" cy="276999"/>
          </a:xfrm>
          <a:prstGeom prst="rect">
            <a:avLst/>
          </a:prstGeom>
          <a:noFill/>
        </p:spPr>
        <p:txBody>
          <a:bodyPr wrap="square" rtlCol="0">
            <a:spAutoFit/>
          </a:bodyPr>
          <a:lstStyle/>
          <a:p>
            <a:pPr algn="ctr"/>
            <a:r>
              <a:rPr lang="pl-PL" sz="1200" dirty="0">
                <a:solidFill>
                  <a:schemeClr val="bg2">
                    <a:lumMod val="75000"/>
                  </a:schemeClr>
                </a:solidFill>
              </a:rPr>
              <a:t>Wykształcenie</a:t>
            </a:r>
          </a:p>
        </p:txBody>
      </p:sp>
      <p:sp>
        <p:nvSpPr>
          <p:cNvPr id="30" name="Oval 29">
            <a:extLst>
              <a:ext uri="{FF2B5EF4-FFF2-40B4-BE49-F238E27FC236}">
                <a16:creationId xmlns:a16="http://schemas.microsoft.com/office/drawing/2014/main" id="{B8AA3735-3AE9-D5FD-29C8-65E03E5B37EF}"/>
              </a:ext>
            </a:extLst>
          </p:cNvPr>
          <p:cNvSpPr/>
          <p:nvPr/>
        </p:nvSpPr>
        <p:spPr>
          <a:xfrm>
            <a:off x="5735627" y="5449316"/>
            <a:ext cx="180000" cy="180000"/>
          </a:xfrm>
          <a:prstGeom prst="ellipse">
            <a:avLst/>
          </a:prstGeom>
          <a:solidFill>
            <a:srgbClr val="B1B1B1"/>
          </a:solidFill>
          <a:ln w="28575">
            <a:solidFill>
              <a:srgbClr val="B1B1B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1" name="TextBox 30">
            <a:extLst>
              <a:ext uri="{FF2B5EF4-FFF2-40B4-BE49-F238E27FC236}">
                <a16:creationId xmlns:a16="http://schemas.microsoft.com/office/drawing/2014/main" id="{89410055-FBA9-FB88-0EA1-5DE895DB5480}"/>
              </a:ext>
            </a:extLst>
          </p:cNvPr>
          <p:cNvSpPr txBox="1"/>
          <p:nvPr/>
        </p:nvSpPr>
        <p:spPr>
          <a:xfrm>
            <a:off x="5934515" y="5427406"/>
            <a:ext cx="1164563" cy="276999"/>
          </a:xfrm>
          <a:prstGeom prst="rect">
            <a:avLst/>
          </a:prstGeom>
          <a:noFill/>
        </p:spPr>
        <p:txBody>
          <a:bodyPr wrap="square" rtlCol="0">
            <a:spAutoFit/>
          </a:bodyPr>
          <a:lstStyle/>
          <a:p>
            <a:r>
              <a:rPr lang="pl-PL" sz="1200">
                <a:solidFill>
                  <a:schemeClr val="bg2">
                    <a:lumMod val="75000"/>
                  </a:schemeClr>
                </a:solidFill>
              </a:rPr>
              <a:t>Średnie</a:t>
            </a:r>
          </a:p>
        </p:txBody>
      </p:sp>
      <p:sp>
        <p:nvSpPr>
          <p:cNvPr id="32" name="Oval 31">
            <a:extLst>
              <a:ext uri="{FF2B5EF4-FFF2-40B4-BE49-F238E27FC236}">
                <a16:creationId xmlns:a16="http://schemas.microsoft.com/office/drawing/2014/main" id="{D5F9F3E7-CCD7-199A-4A40-42A3C5C3587C}"/>
              </a:ext>
            </a:extLst>
          </p:cNvPr>
          <p:cNvSpPr/>
          <p:nvPr/>
        </p:nvSpPr>
        <p:spPr>
          <a:xfrm>
            <a:off x="7030540" y="5791531"/>
            <a:ext cx="180000" cy="180000"/>
          </a:xfrm>
          <a:prstGeom prst="ellipse">
            <a:avLst/>
          </a:prstGeom>
          <a:solidFill>
            <a:srgbClr val="B1B1B1"/>
          </a:solidFill>
          <a:ln w="28575">
            <a:solidFill>
              <a:srgbClr val="B1B1B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3" name="Oval 32">
            <a:extLst>
              <a:ext uri="{FF2B5EF4-FFF2-40B4-BE49-F238E27FC236}">
                <a16:creationId xmlns:a16="http://schemas.microsoft.com/office/drawing/2014/main" id="{B2A4FFEE-84B7-F037-5580-F6F15E659B79}"/>
              </a:ext>
            </a:extLst>
          </p:cNvPr>
          <p:cNvSpPr/>
          <p:nvPr/>
        </p:nvSpPr>
        <p:spPr>
          <a:xfrm>
            <a:off x="7030540" y="5449316"/>
            <a:ext cx="180000" cy="180000"/>
          </a:xfrm>
          <a:prstGeom prst="ellipse">
            <a:avLst/>
          </a:prstGeom>
          <a:solidFill>
            <a:srgbClr val="C1272D"/>
          </a:solidFill>
          <a:ln w="28575">
            <a:solidFill>
              <a:srgbClr val="C127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4" name="TextBox 33">
            <a:extLst>
              <a:ext uri="{FF2B5EF4-FFF2-40B4-BE49-F238E27FC236}">
                <a16:creationId xmlns:a16="http://schemas.microsoft.com/office/drawing/2014/main" id="{64672885-938F-DD57-9D65-12A0CEE83520}"/>
              </a:ext>
            </a:extLst>
          </p:cNvPr>
          <p:cNvSpPr txBox="1"/>
          <p:nvPr/>
        </p:nvSpPr>
        <p:spPr>
          <a:xfrm>
            <a:off x="7211402" y="5401260"/>
            <a:ext cx="1304876" cy="276999"/>
          </a:xfrm>
          <a:prstGeom prst="rect">
            <a:avLst/>
          </a:prstGeom>
          <a:noFill/>
        </p:spPr>
        <p:txBody>
          <a:bodyPr wrap="square" rtlCol="0">
            <a:spAutoFit/>
          </a:bodyPr>
          <a:lstStyle/>
          <a:p>
            <a:r>
              <a:rPr lang="pl-PL" sz="1200">
                <a:solidFill>
                  <a:schemeClr val="bg2">
                    <a:lumMod val="75000"/>
                  </a:schemeClr>
                </a:solidFill>
              </a:rPr>
              <a:t>Zatrudniony</a:t>
            </a:r>
          </a:p>
        </p:txBody>
      </p:sp>
      <p:sp>
        <p:nvSpPr>
          <p:cNvPr id="35" name="TextBox 34">
            <a:extLst>
              <a:ext uri="{FF2B5EF4-FFF2-40B4-BE49-F238E27FC236}">
                <a16:creationId xmlns:a16="http://schemas.microsoft.com/office/drawing/2014/main" id="{47505627-A01D-F584-8D7D-B8A38D0EB8F3}"/>
              </a:ext>
            </a:extLst>
          </p:cNvPr>
          <p:cNvSpPr txBox="1"/>
          <p:nvPr/>
        </p:nvSpPr>
        <p:spPr>
          <a:xfrm>
            <a:off x="7229428" y="5737498"/>
            <a:ext cx="1353525" cy="276999"/>
          </a:xfrm>
          <a:prstGeom prst="rect">
            <a:avLst/>
          </a:prstGeom>
          <a:noFill/>
        </p:spPr>
        <p:txBody>
          <a:bodyPr wrap="square" rtlCol="0">
            <a:spAutoFit/>
          </a:bodyPr>
          <a:lstStyle/>
          <a:p>
            <a:r>
              <a:rPr lang="pl-PL" sz="1200">
                <a:solidFill>
                  <a:schemeClr val="bg2">
                    <a:lumMod val="75000"/>
                  </a:schemeClr>
                </a:solidFill>
              </a:rPr>
              <a:t>Bezrobotny</a:t>
            </a:r>
          </a:p>
        </p:txBody>
      </p:sp>
      <p:sp>
        <p:nvSpPr>
          <p:cNvPr id="36" name="Oval 35">
            <a:extLst>
              <a:ext uri="{FF2B5EF4-FFF2-40B4-BE49-F238E27FC236}">
                <a16:creationId xmlns:a16="http://schemas.microsoft.com/office/drawing/2014/main" id="{D6F853AA-5327-2DC0-7633-FBD7CC382E02}"/>
              </a:ext>
            </a:extLst>
          </p:cNvPr>
          <p:cNvSpPr/>
          <p:nvPr/>
        </p:nvSpPr>
        <p:spPr>
          <a:xfrm>
            <a:off x="7030540" y="6127769"/>
            <a:ext cx="180000" cy="180000"/>
          </a:xfrm>
          <a:prstGeom prst="ellipse">
            <a:avLst/>
          </a:prstGeom>
          <a:solidFill>
            <a:schemeClr val="bg1"/>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7" name="TextBox 36">
            <a:extLst>
              <a:ext uri="{FF2B5EF4-FFF2-40B4-BE49-F238E27FC236}">
                <a16:creationId xmlns:a16="http://schemas.microsoft.com/office/drawing/2014/main" id="{CF240E5C-F3FB-FD55-5A9A-B88BB90991DF}"/>
              </a:ext>
            </a:extLst>
          </p:cNvPr>
          <p:cNvSpPr txBox="1"/>
          <p:nvPr/>
        </p:nvSpPr>
        <p:spPr>
          <a:xfrm>
            <a:off x="7229429" y="6073736"/>
            <a:ext cx="1048724" cy="276999"/>
          </a:xfrm>
          <a:prstGeom prst="rect">
            <a:avLst/>
          </a:prstGeom>
          <a:noFill/>
        </p:spPr>
        <p:txBody>
          <a:bodyPr wrap="square" rtlCol="0">
            <a:spAutoFit/>
          </a:bodyPr>
          <a:lstStyle/>
          <a:p>
            <a:r>
              <a:rPr lang="pl-PL" sz="1200">
                <a:solidFill>
                  <a:schemeClr val="bg2">
                    <a:lumMod val="75000"/>
                  </a:schemeClr>
                </a:solidFill>
              </a:rPr>
              <a:t>Inne</a:t>
            </a:r>
          </a:p>
        </p:txBody>
      </p:sp>
      <p:sp>
        <p:nvSpPr>
          <p:cNvPr id="38" name="TextBox 37">
            <a:extLst>
              <a:ext uri="{FF2B5EF4-FFF2-40B4-BE49-F238E27FC236}">
                <a16:creationId xmlns:a16="http://schemas.microsoft.com/office/drawing/2014/main" id="{0C2AA2A8-ACE5-5796-51D6-DA1DF779FBE9}"/>
              </a:ext>
            </a:extLst>
          </p:cNvPr>
          <p:cNvSpPr txBox="1"/>
          <p:nvPr/>
        </p:nvSpPr>
        <p:spPr>
          <a:xfrm>
            <a:off x="6983240" y="5078365"/>
            <a:ext cx="1350582" cy="276999"/>
          </a:xfrm>
          <a:prstGeom prst="rect">
            <a:avLst/>
          </a:prstGeom>
          <a:noFill/>
        </p:spPr>
        <p:txBody>
          <a:bodyPr wrap="square" rtlCol="0">
            <a:spAutoFit/>
          </a:bodyPr>
          <a:lstStyle/>
          <a:p>
            <a:pPr algn="ctr"/>
            <a:r>
              <a:rPr lang="pl-PL" sz="1200">
                <a:solidFill>
                  <a:schemeClr val="bg2">
                    <a:lumMod val="75000"/>
                  </a:schemeClr>
                </a:solidFill>
              </a:rPr>
              <a:t>Zatrudnienie</a:t>
            </a:r>
          </a:p>
        </p:txBody>
      </p:sp>
      <p:sp>
        <p:nvSpPr>
          <p:cNvPr id="39" name="Oval 38">
            <a:extLst>
              <a:ext uri="{FF2B5EF4-FFF2-40B4-BE49-F238E27FC236}">
                <a16:creationId xmlns:a16="http://schemas.microsoft.com/office/drawing/2014/main" id="{DEB35050-EBA8-33D9-0849-E49BEECA303A}"/>
              </a:ext>
            </a:extLst>
          </p:cNvPr>
          <p:cNvSpPr/>
          <p:nvPr/>
        </p:nvSpPr>
        <p:spPr>
          <a:xfrm>
            <a:off x="8713303" y="5791531"/>
            <a:ext cx="180000" cy="180000"/>
          </a:xfrm>
          <a:prstGeom prst="ellipse">
            <a:avLst/>
          </a:prstGeom>
          <a:solidFill>
            <a:schemeClr val="bg1"/>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0" name="Oval 39">
            <a:extLst>
              <a:ext uri="{FF2B5EF4-FFF2-40B4-BE49-F238E27FC236}">
                <a16:creationId xmlns:a16="http://schemas.microsoft.com/office/drawing/2014/main" id="{43538805-8E59-7A2A-6F0B-DB2E19775A83}"/>
              </a:ext>
            </a:extLst>
          </p:cNvPr>
          <p:cNvSpPr/>
          <p:nvPr/>
        </p:nvSpPr>
        <p:spPr>
          <a:xfrm>
            <a:off x="8713303" y="5449316"/>
            <a:ext cx="180000" cy="180000"/>
          </a:xfrm>
          <a:prstGeom prst="ellipse">
            <a:avLst/>
          </a:prstGeom>
          <a:solidFill>
            <a:srgbClr val="C1272D"/>
          </a:solidFill>
          <a:ln w="28575">
            <a:solidFill>
              <a:srgbClr val="C127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1" name="TextBox 40">
            <a:extLst>
              <a:ext uri="{FF2B5EF4-FFF2-40B4-BE49-F238E27FC236}">
                <a16:creationId xmlns:a16="http://schemas.microsoft.com/office/drawing/2014/main" id="{0948F7A5-FA9F-AF52-2862-0539A859C4EA}"/>
              </a:ext>
            </a:extLst>
          </p:cNvPr>
          <p:cNvSpPr txBox="1"/>
          <p:nvPr/>
        </p:nvSpPr>
        <p:spPr>
          <a:xfrm>
            <a:off x="8894165" y="5412174"/>
            <a:ext cx="1304876" cy="276999"/>
          </a:xfrm>
          <a:prstGeom prst="rect">
            <a:avLst/>
          </a:prstGeom>
          <a:noFill/>
        </p:spPr>
        <p:txBody>
          <a:bodyPr wrap="square" rtlCol="0">
            <a:spAutoFit/>
          </a:bodyPr>
          <a:lstStyle/>
          <a:p>
            <a:r>
              <a:rPr lang="pl-PL" sz="1200">
                <a:solidFill>
                  <a:schemeClr val="bg2">
                    <a:lumMod val="75000"/>
                  </a:schemeClr>
                </a:solidFill>
              </a:rPr>
              <a:t>Singiel</a:t>
            </a:r>
          </a:p>
        </p:txBody>
      </p:sp>
      <p:sp>
        <p:nvSpPr>
          <p:cNvPr id="42" name="TextBox 41">
            <a:extLst>
              <a:ext uri="{FF2B5EF4-FFF2-40B4-BE49-F238E27FC236}">
                <a16:creationId xmlns:a16="http://schemas.microsoft.com/office/drawing/2014/main" id="{D4FF89F9-6C55-CEB6-4E37-173C2325755A}"/>
              </a:ext>
            </a:extLst>
          </p:cNvPr>
          <p:cNvSpPr txBox="1"/>
          <p:nvPr/>
        </p:nvSpPr>
        <p:spPr>
          <a:xfrm>
            <a:off x="8912192" y="5748412"/>
            <a:ext cx="1171080" cy="276999"/>
          </a:xfrm>
          <a:prstGeom prst="rect">
            <a:avLst/>
          </a:prstGeom>
          <a:noFill/>
        </p:spPr>
        <p:txBody>
          <a:bodyPr wrap="square" rtlCol="0">
            <a:spAutoFit/>
          </a:bodyPr>
          <a:lstStyle/>
          <a:p>
            <a:r>
              <a:rPr lang="pl-PL" sz="1200">
                <a:solidFill>
                  <a:schemeClr val="bg2">
                    <a:lumMod val="75000"/>
                  </a:schemeClr>
                </a:solidFill>
              </a:rPr>
              <a:t>W związku</a:t>
            </a:r>
          </a:p>
        </p:txBody>
      </p:sp>
      <p:sp>
        <p:nvSpPr>
          <p:cNvPr id="43" name="TextBox 42">
            <a:extLst>
              <a:ext uri="{FF2B5EF4-FFF2-40B4-BE49-F238E27FC236}">
                <a16:creationId xmlns:a16="http://schemas.microsoft.com/office/drawing/2014/main" id="{7F90F934-97A7-12D1-40CA-9D60B4234629}"/>
              </a:ext>
            </a:extLst>
          </p:cNvPr>
          <p:cNvSpPr txBox="1"/>
          <p:nvPr/>
        </p:nvSpPr>
        <p:spPr>
          <a:xfrm>
            <a:off x="8781262" y="5104511"/>
            <a:ext cx="1023377" cy="276999"/>
          </a:xfrm>
          <a:prstGeom prst="rect">
            <a:avLst/>
          </a:prstGeom>
          <a:noFill/>
        </p:spPr>
        <p:txBody>
          <a:bodyPr wrap="square" rtlCol="0">
            <a:spAutoFit/>
          </a:bodyPr>
          <a:lstStyle/>
          <a:p>
            <a:pPr algn="ctr"/>
            <a:r>
              <a:rPr lang="pl-PL" sz="1200">
                <a:solidFill>
                  <a:schemeClr val="bg2">
                    <a:lumMod val="75000"/>
                  </a:schemeClr>
                </a:solidFill>
              </a:rPr>
              <a:t>Związki</a:t>
            </a:r>
          </a:p>
        </p:txBody>
      </p:sp>
      <p:sp>
        <p:nvSpPr>
          <p:cNvPr id="44" name="Oval 43">
            <a:extLst>
              <a:ext uri="{FF2B5EF4-FFF2-40B4-BE49-F238E27FC236}">
                <a16:creationId xmlns:a16="http://schemas.microsoft.com/office/drawing/2014/main" id="{982D147F-B06A-E963-8DBF-5F54D3D99F64}"/>
              </a:ext>
            </a:extLst>
          </p:cNvPr>
          <p:cNvSpPr/>
          <p:nvPr/>
        </p:nvSpPr>
        <p:spPr>
          <a:xfrm>
            <a:off x="10407896" y="5791531"/>
            <a:ext cx="180000" cy="180000"/>
          </a:xfrm>
          <a:prstGeom prst="ellipse">
            <a:avLst/>
          </a:prstGeom>
          <a:solidFill>
            <a:schemeClr val="bg1"/>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5" name="Oval 44">
            <a:extLst>
              <a:ext uri="{FF2B5EF4-FFF2-40B4-BE49-F238E27FC236}">
                <a16:creationId xmlns:a16="http://schemas.microsoft.com/office/drawing/2014/main" id="{80DA1F5F-57F8-BEBC-08DA-2DF2D7CED257}"/>
              </a:ext>
            </a:extLst>
          </p:cNvPr>
          <p:cNvSpPr/>
          <p:nvPr/>
        </p:nvSpPr>
        <p:spPr>
          <a:xfrm>
            <a:off x="10407896" y="5449316"/>
            <a:ext cx="180000" cy="180000"/>
          </a:xfrm>
          <a:prstGeom prst="ellipse">
            <a:avLst/>
          </a:prstGeom>
          <a:solidFill>
            <a:srgbClr val="C1272D"/>
          </a:solidFill>
          <a:ln w="28575">
            <a:solidFill>
              <a:srgbClr val="C127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6" name="TextBox 45">
            <a:extLst>
              <a:ext uri="{FF2B5EF4-FFF2-40B4-BE49-F238E27FC236}">
                <a16:creationId xmlns:a16="http://schemas.microsoft.com/office/drawing/2014/main" id="{DC8E9A02-A2B6-935C-402D-035C189F8100}"/>
              </a:ext>
            </a:extLst>
          </p:cNvPr>
          <p:cNvSpPr txBox="1"/>
          <p:nvPr/>
        </p:nvSpPr>
        <p:spPr>
          <a:xfrm>
            <a:off x="10588758" y="5450274"/>
            <a:ext cx="1304876" cy="276999"/>
          </a:xfrm>
          <a:prstGeom prst="rect">
            <a:avLst/>
          </a:prstGeom>
          <a:noFill/>
        </p:spPr>
        <p:txBody>
          <a:bodyPr wrap="square" rtlCol="0">
            <a:spAutoFit/>
          </a:bodyPr>
          <a:lstStyle/>
          <a:p>
            <a:r>
              <a:rPr lang="pl-PL" sz="1200">
                <a:solidFill>
                  <a:schemeClr val="bg2">
                    <a:lumMod val="75000"/>
                  </a:schemeClr>
                </a:solidFill>
              </a:rPr>
              <a:t>Tak</a:t>
            </a:r>
          </a:p>
        </p:txBody>
      </p:sp>
      <p:sp>
        <p:nvSpPr>
          <p:cNvPr id="47" name="TextBox 46">
            <a:extLst>
              <a:ext uri="{FF2B5EF4-FFF2-40B4-BE49-F238E27FC236}">
                <a16:creationId xmlns:a16="http://schemas.microsoft.com/office/drawing/2014/main" id="{D4C9E4E2-9314-6307-7E10-D27433FD95F3}"/>
              </a:ext>
            </a:extLst>
          </p:cNvPr>
          <p:cNvSpPr txBox="1"/>
          <p:nvPr/>
        </p:nvSpPr>
        <p:spPr>
          <a:xfrm>
            <a:off x="10606785" y="5748412"/>
            <a:ext cx="1048724" cy="276999"/>
          </a:xfrm>
          <a:prstGeom prst="rect">
            <a:avLst/>
          </a:prstGeom>
          <a:noFill/>
        </p:spPr>
        <p:txBody>
          <a:bodyPr wrap="square" rtlCol="0">
            <a:spAutoFit/>
          </a:bodyPr>
          <a:lstStyle/>
          <a:p>
            <a:r>
              <a:rPr lang="pl-PL" sz="1200">
                <a:solidFill>
                  <a:schemeClr val="bg2">
                    <a:lumMod val="75000"/>
                  </a:schemeClr>
                </a:solidFill>
              </a:rPr>
              <a:t>Nie</a:t>
            </a:r>
          </a:p>
        </p:txBody>
      </p:sp>
      <p:sp>
        <p:nvSpPr>
          <p:cNvPr id="48" name="TextBox 47">
            <a:extLst>
              <a:ext uri="{FF2B5EF4-FFF2-40B4-BE49-F238E27FC236}">
                <a16:creationId xmlns:a16="http://schemas.microsoft.com/office/drawing/2014/main" id="{A93080E2-C855-5458-AB15-96BA2FEB140D}"/>
              </a:ext>
            </a:extLst>
          </p:cNvPr>
          <p:cNvSpPr txBox="1"/>
          <p:nvPr/>
        </p:nvSpPr>
        <p:spPr>
          <a:xfrm>
            <a:off x="9929849" y="5104511"/>
            <a:ext cx="1527634" cy="276999"/>
          </a:xfrm>
          <a:prstGeom prst="rect">
            <a:avLst/>
          </a:prstGeom>
          <a:noFill/>
        </p:spPr>
        <p:txBody>
          <a:bodyPr wrap="square" rtlCol="0">
            <a:spAutoFit/>
          </a:bodyPr>
          <a:lstStyle/>
          <a:p>
            <a:pPr algn="ctr"/>
            <a:r>
              <a:rPr lang="pl-PL" sz="1200">
                <a:solidFill>
                  <a:schemeClr val="bg2">
                    <a:lumMod val="75000"/>
                  </a:schemeClr>
                </a:solidFill>
              </a:rPr>
              <a:t>Własne dzieci</a:t>
            </a:r>
          </a:p>
        </p:txBody>
      </p:sp>
      <p:pic>
        <p:nvPicPr>
          <p:cNvPr id="3" name="Graphic 2">
            <a:extLst>
              <a:ext uri="{FF2B5EF4-FFF2-40B4-BE49-F238E27FC236}">
                <a16:creationId xmlns:a16="http://schemas.microsoft.com/office/drawing/2014/main" id="{7825A848-9B2E-BEB0-3657-987677C77AFF}"/>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5"/>
              </a:ext>
            </a:extLst>
          </a:blip>
          <a:stretch>
            <a:fillRect/>
          </a:stretch>
        </p:blipFill>
        <p:spPr>
          <a:xfrm>
            <a:off x="9200682" y="367323"/>
            <a:ext cx="1162520" cy="190384"/>
          </a:xfrm>
          <a:prstGeom prst="rect">
            <a:avLst/>
          </a:prstGeom>
        </p:spPr>
      </p:pic>
    </p:spTree>
    <p:extLst>
      <p:ext uri="{BB962C8B-B14F-4D97-AF65-F5344CB8AC3E}">
        <p14:creationId xmlns:p14="http://schemas.microsoft.com/office/powerpoint/2010/main" val="18618815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a:extLst>
            <a:ext uri="{FF2B5EF4-FFF2-40B4-BE49-F238E27FC236}">
              <a16:creationId xmlns:a16="http://schemas.microsoft.com/office/drawing/2014/main" id="{F7E577A8-4A09-CD25-AA71-DC26D2B53813}"/>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1F453625-BC70-837A-5265-6E75A41DD0E6}"/>
              </a:ext>
            </a:extLst>
          </p:cNvPr>
          <p:cNvSpPr txBox="1"/>
          <p:nvPr/>
        </p:nvSpPr>
        <p:spPr>
          <a:xfrm>
            <a:off x="536896" y="541788"/>
            <a:ext cx="8035255" cy="938719"/>
          </a:xfrm>
          <a:prstGeom prst="rect">
            <a:avLst/>
          </a:prstGeom>
          <a:noFill/>
        </p:spPr>
        <p:txBody>
          <a:bodyPr wrap="square" rtlCol="0">
            <a:spAutoFit/>
          </a:bodyPr>
          <a:lstStyle/>
          <a:p>
            <a:r>
              <a:rPr lang="pl-PL" sz="5500" dirty="0">
                <a:solidFill>
                  <a:schemeClr val="bg1"/>
                </a:solidFill>
                <a:latin typeface="Aptos ExtraBold" panose="020B0004020202020204" pitchFamily="34" charset="0"/>
              </a:rPr>
              <a:t>Pedofile</a:t>
            </a:r>
          </a:p>
        </p:txBody>
      </p:sp>
      <p:sp>
        <p:nvSpPr>
          <p:cNvPr id="5" name="TextBox 4">
            <a:extLst>
              <a:ext uri="{FF2B5EF4-FFF2-40B4-BE49-F238E27FC236}">
                <a16:creationId xmlns:a16="http://schemas.microsoft.com/office/drawing/2014/main" id="{13D058CD-D344-3C9C-7513-DDAFF69483F3}"/>
              </a:ext>
            </a:extLst>
          </p:cNvPr>
          <p:cNvSpPr txBox="1"/>
          <p:nvPr/>
        </p:nvSpPr>
        <p:spPr>
          <a:xfrm>
            <a:off x="560888" y="1685570"/>
            <a:ext cx="7302952" cy="477054"/>
          </a:xfrm>
          <a:prstGeom prst="rect">
            <a:avLst/>
          </a:prstGeom>
          <a:noFill/>
        </p:spPr>
        <p:txBody>
          <a:bodyPr wrap="square" rtlCol="0">
            <a:spAutoFit/>
          </a:bodyPr>
          <a:lstStyle/>
          <a:p>
            <a:r>
              <a:rPr lang="pl-PL" sz="2500" dirty="0">
                <a:solidFill>
                  <a:schemeClr val="bg1"/>
                </a:solidFill>
                <a:latin typeface="Aptos SemiBold" panose="020B0004020202020204" pitchFamily="34" charset="0"/>
              </a:rPr>
              <a:t>Metody działania</a:t>
            </a:r>
          </a:p>
        </p:txBody>
      </p:sp>
      <p:pic>
        <p:nvPicPr>
          <p:cNvPr id="8" name="Picture 7" descr="A collage of two people&#10;&#10;AI-generated content may be incorrect.">
            <a:extLst>
              <a:ext uri="{FF2B5EF4-FFF2-40B4-BE49-F238E27FC236}">
                <a16:creationId xmlns:a16="http://schemas.microsoft.com/office/drawing/2014/main" id="{40FF371D-48F4-8C93-135E-98AF5220931E}"/>
              </a:ext>
            </a:extLst>
          </p:cNvPr>
          <p:cNvPicPr>
            <a:picLocks noChangeAspect="1"/>
          </p:cNvPicPr>
          <p:nvPr/>
        </p:nvPicPr>
        <p:blipFill>
          <a:blip r:embed="rId4">
            <a:extLst>
              <a:ext uri="{28A0092B-C50C-407E-A947-70E740481C1C}">
                <a14:useLocalDpi xmlns:a14="http://schemas.microsoft.com/office/drawing/2010/main" val="0"/>
              </a:ext>
            </a:extLst>
          </a:blip>
          <a:srcRect r="61726"/>
          <a:stretch>
            <a:fillRect/>
          </a:stretch>
        </p:blipFill>
        <p:spPr>
          <a:xfrm>
            <a:off x="5466453" y="0"/>
            <a:ext cx="4663382" cy="6858000"/>
          </a:xfrm>
          <a:prstGeom prst="rect">
            <a:avLst/>
          </a:prstGeom>
        </p:spPr>
      </p:pic>
      <p:pic>
        <p:nvPicPr>
          <p:cNvPr id="7" name="Picture 6" descr="A cellphone with a screen&#10;&#10;AI-generated content may be incorrect.">
            <a:extLst>
              <a:ext uri="{FF2B5EF4-FFF2-40B4-BE49-F238E27FC236}">
                <a16:creationId xmlns:a16="http://schemas.microsoft.com/office/drawing/2014/main" id="{BB9B5AB9-5CCB-6C85-B02F-215C261F4CFA}"/>
              </a:ext>
            </a:extLst>
          </p:cNvPr>
          <p:cNvPicPr>
            <a:picLocks noChangeAspect="1"/>
          </p:cNvPicPr>
          <p:nvPr/>
        </p:nvPicPr>
        <p:blipFill>
          <a:blip r:embed="rId5">
            <a:extLst>
              <a:ext uri="{28A0092B-C50C-407E-A947-70E740481C1C}">
                <a14:useLocalDpi xmlns:a14="http://schemas.microsoft.com/office/drawing/2010/main" val="0"/>
              </a:ext>
            </a:extLst>
          </a:blip>
          <a:srcRect l="68747" t="8448" r="1500" b="32671"/>
          <a:stretch>
            <a:fillRect/>
          </a:stretch>
        </p:blipFill>
        <p:spPr>
          <a:xfrm>
            <a:off x="909640" y="2367687"/>
            <a:ext cx="4033835" cy="4490313"/>
          </a:xfrm>
          <a:prstGeom prst="rect">
            <a:avLst/>
          </a:prstGeom>
        </p:spPr>
      </p:pic>
      <p:sp>
        <p:nvSpPr>
          <p:cNvPr id="2" name="TextBox 1">
            <a:extLst>
              <a:ext uri="{FF2B5EF4-FFF2-40B4-BE49-F238E27FC236}">
                <a16:creationId xmlns:a16="http://schemas.microsoft.com/office/drawing/2014/main" id="{342282B4-3074-CF03-52B8-BFF6740BC214}"/>
              </a:ext>
            </a:extLst>
          </p:cNvPr>
          <p:cNvSpPr txBox="1"/>
          <p:nvPr/>
        </p:nvSpPr>
        <p:spPr>
          <a:xfrm>
            <a:off x="10129835" y="6252308"/>
            <a:ext cx="1977292" cy="369332"/>
          </a:xfrm>
          <a:prstGeom prst="rect">
            <a:avLst/>
          </a:prstGeom>
          <a:noFill/>
        </p:spPr>
        <p:txBody>
          <a:bodyPr wrap="square" rtlCol="0">
            <a:spAutoFit/>
          </a:bodyPr>
          <a:lstStyle/>
          <a:p>
            <a:r>
              <a:rPr lang="pl-PL" sz="900" dirty="0">
                <a:solidFill>
                  <a:schemeClr val="tx1">
                    <a:lumMod val="50000"/>
                    <a:lumOff val="50000"/>
                  </a:schemeClr>
                </a:solidFill>
              </a:rPr>
              <a:t>Źródło:</a:t>
            </a:r>
          </a:p>
          <a:p>
            <a:r>
              <a:rPr lang="pl-PL" sz="900" dirty="0">
                <a:solidFill>
                  <a:schemeClr val="tx1">
                    <a:lumMod val="50000"/>
                    <a:lumOff val="50000"/>
                  </a:schemeClr>
                </a:solidFill>
              </a:rPr>
              <a:t>https://fdds.pl/dzieckowsieci.html</a:t>
            </a:r>
          </a:p>
        </p:txBody>
      </p:sp>
    </p:spTree>
    <p:extLst>
      <p:ext uri="{BB962C8B-B14F-4D97-AF65-F5344CB8AC3E}">
        <p14:creationId xmlns:p14="http://schemas.microsoft.com/office/powerpoint/2010/main" val="11483342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a:extLst>
            <a:ext uri="{FF2B5EF4-FFF2-40B4-BE49-F238E27FC236}">
              <a16:creationId xmlns:a16="http://schemas.microsoft.com/office/drawing/2014/main" id="{2C9F9853-D467-E220-4C23-7BD9CC1812C6}"/>
            </a:ext>
          </a:extLst>
        </p:cNvPr>
        <p:cNvGrpSpPr/>
        <p:nvPr/>
      </p:nvGrpSpPr>
      <p:grpSpPr>
        <a:xfrm>
          <a:off x="0" y="0"/>
          <a:ext cx="0" cy="0"/>
          <a:chOff x="0" y="0"/>
          <a:chExt cx="0" cy="0"/>
        </a:xfrm>
      </p:grpSpPr>
      <p:pic>
        <p:nvPicPr>
          <p:cNvPr id="2" name="Content Placeholder 3">
            <a:extLst>
              <a:ext uri="{FF2B5EF4-FFF2-40B4-BE49-F238E27FC236}">
                <a16:creationId xmlns:a16="http://schemas.microsoft.com/office/drawing/2014/main" id="{FB250BD5-62F9-99AC-3E99-A8BD4ABDA0D4}"/>
              </a:ext>
            </a:extLst>
          </p:cNvPr>
          <p:cNvPicPr>
            <a:picLocks noChangeAspect="1"/>
          </p:cNvPicPr>
          <p:nvPr/>
        </p:nvPicPr>
        <p:blipFill>
          <a:blip r:embed="rId4"/>
          <a:stretch>
            <a:fillRect/>
          </a:stretch>
        </p:blipFill>
        <p:spPr>
          <a:xfrm>
            <a:off x="912257" y="1460209"/>
            <a:ext cx="4575156" cy="4584399"/>
          </a:xfrm>
          <a:prstGeom prst="rect">
            <a:avLst/>
          </a:prstGeom>
        </p:spPr>
      </p:pic>
      <p:pic>
        <p:nvPicPr>
          <p:cNvPr id="3" name="Picture 2">
            <a:extLst>
              <a:ext uri="{FF2B5EF4-FFF2-40B4-BE49-F238E27FC236}">
                <a16:creationId xmlns:a16="http://schemas.microsoft.com/office/drawing/2014/main" id="{F7B2287D-3CD2-816A-E9B7-7A7E78144688}"/>
              </a:ext>
            </a:extLst>
          </p:cNvPr>
          <p:cNvPicPr>
            <a:picLocks noChangeAspect="1"/>
          </p:cNvPicPr>
          <p:nvPr/>
        </p:nvPicPr>
        <p:blipFill>
          <a:blip r:embed="rId5"/>
          <a:stretch>
            <a:fillRect/>
          </a:stretch>
        </p:blipFill>
        <p:spPr>
          <a:xfrm>
            <a:off x="5951056" y="1464831"/>
            <a:ext cx="4575156" cy="4575156"/>
          </a:xfrm>
          <a:prstGeom prst="rect">
            <a:avLst/>
          </a:prstGeom>
        </p:spPr>
      </p:pic>
      <p:pic>
        <p:nvPicPr>
          <p:cNvPr id="4" name="Graphic 3">
            <a:extLst>
              <a:ext uri="{FF2B5EF4-FFF2-40B4-BE49-F238E27FC236}">
                <a16:creationId xmlns:a16="http://schemas.microsoft.com/office/drawing/2014/main" id="{57F2DF5C-50C7-11DE-4056-B7F58B2468D1}"/>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6"/>
              </a:ext>
            </a:extLst>
          </a:blip>
          <a:stretch>
            <a:fillRect/>
          </a:stretch>
        </p:blipFill>
        <p:spPr>
          <a:xfrm>
            <a:off x="9200682" y="367323"/>
            <a:ext cx="1162520" cy="190384"/>
          </a:xfrm>
          <a:prstGeom prst="rect">
            <a:avLst/>
          </a:prstGeom>
        </p:spPr>
      </p:pic>
      <p:sp>
        <p:nvSpPr>
          <p:cNvPr id="5" name="TextBox 4">
            <a:extLst>
              <a:ext uri="{FF2B5EF4-FFF2-40B4-BE49-F238E27FC236}">
                <a16:creationId xmlns:a16="http://schemas.microsoft.com/office/drawing/2014/main" id="{A187C0E5-57ED-0FCE-5524-28119F18388A}"/>
              </a:ext>
            </a:extLst>
          </p:cNvPr>
          <p:cNvSpPr txBox="1"/>
          <p:nvPr/>
        </p:nvSpPr>
        <p:spPr>
          <a:xfrm>
            <a:off x="8362462" y="6174154"/>
            <a:ext cx="2502019" cy="230832"/>
          </a:xfrm>
          <a:prstGeom prst="rect">
            <a:avLst/>
          </a:prstGeom>
          <a:noFill/>
        </p:spPr>
        <p:txBody>
          <a:bodyPr wrap="square" rtlCol="0">
            <a:spAutoFit/>
          </a:bodyPr>
          <a:lstStyle/>
          <a:p>
            <a:r>
              <a:rPr lang="pl-PL" sz="900" dirty="0">
                <a:solidFill>
                  <a:schemeClr val="tx1">
                    <a:lumMod val="50000"/>
                    <a:lumOff val="50000"/>
                  </a:schemeClr>
                </a:solidFill>
              </a:rPr>
              <a:t>Źródło: https://fdds.pl/dzieckowsieci.html</a:t>
            </a:r>
          </a:p>
        </p:txBody>
      </p:sp>
    </p:spTree>
    <p:extLst>
      <p:ext uri="{BB962C8B-B14F-4D97-AF65-F5344CB8AC3E}">
        <p14:creationId xmlns:p14="http://schemas.microsoft.com/office/powerpoint/2010/main" val="1793774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a:extLst>
            <a:ext uri="{FF2B5EF4-FFF2-40B4-BE49-F238E27FC236}">
              <a16:creationId xmlns:a16="http://schemas.microsoft.com/office/drawing/2014/main" id="{40259E2B-15C4-8630-574E-B3213185DCEB}"/>
            </a:ext>
          </a:extLst>
        </p:cNvPr>
        <p:cNvGrpSpPr/>
        <p:nvPr/>
      </p:nvGrpSpPr>
      <p:grpSpPr>
        <a:xfrm>
          <a:off x="0" y="0"/>
          <a:ext cx="0" cy="0"/>
          <a:chOff x="0" y="0"/>
          <a:chExt cx="0" cy="0"/>
        </a:xfrm>
      </p:grpSpPr>
      <p:pic>
        <p:nvPicPr>
          <p:cNvPr id="8" name="Picture 7" descr="A child looking at a cellphone&#10;&#10;AI-generated content may be incorrect.">
            <a:extLst>
              <a:ext uri="{FF2B5EF4-FFF2-40B4-BE49-F238E27FC236}">
                <a16:creationId xmlns:a16="http://schemas.microsoft.com/office/drawing/2014/main" id="{01D36F7E-073F-417C-CA32-B3F16337754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68" y="0"/>
            <a:ext cx="12184264" cy="6858000"/>
          </a:xfrm>
          <a:prstGeom prst="rect">
            <a:avLst/>
          </a:prstGeom>
        </p:spPr>
      </p:pic>
    </p:spTree>
    <p:extLst>
      <p:ext uri="{BB962C8B-B14F-4D97-AF65-F5344CB8AC3E}">
        <p14:creationId xmlns:p14="http://schemas.microsoft.com/office/powerpoint/2010/main" val="17087830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a:extLst>
            <a:ext uri="{FF2B5EF4-FFF2-40B4-BE49-F238E27FC236}">
              <a16:creationId xmlns:a16="http://schemas.microsoft.com/office/drawing/2014/main" id="{FEE578AB-F368-B33B-30D3-699C5733826D}"/>
            </a:ext>
          </a:extLst>
        </p:cNvPr>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48AC05D4-18CF-14A5-1394-2CBE7A33924E}"/>
              </a:ext>
            </a:extLst>
          </p:cNvPr>
          <p:cNvSpPr/>
          <p:nvPr/>
        </p:nvSpPr>
        <p:spPr>
          <a:xfrm>
            <a:off x="6307015" y="1007698"/>
            <a:ext cx="5259796" cy="1781274"/>
          </a:xfrm>
          <a:prstGeom prst="roundRect">
            <a:avLst/>
          </a:prstGeom>
          <a:solidFill>
            <a:srgbClr val="C1272D">
              <a:alpha val="2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 name="TextBox 1">
            <a:extLst>
              <a:ext uri="{FF2B5EF4-FFF2-40B4-BE49-F238E27FC236}">
                <a16:creationId xmlns:a16="http://schemas.microsoft.com/office/drawing/2014/main" id="{9ABA1673-6C0A-4C6C-3AE1-35F421B192E0}"/>
              </a:ext>
            </a:extLst>
          </p:cNvPr>
          <p:cNvSpPr txBox="1"/>
          <p:nvPr/>
        </p:nvSpPr>
        <p:spPr>
          <a:xfrm>
            <a:off x="536897" y="541788"/>
            <a:ext cx="3120704" cy="938719"/>
          </a:xfrm>
          <a:prstGeom prst="rect">
            <a:avLst/>
          </a:prstGeom>
          <a:noFill/>
        </p:spPr>
        <p:txBody>
          <a:bodyPr wrap="square" rtlCol="0">
            <a:spAutoFit/>
          </a:bodyPr>
          <a:lstStyle/>
          <a:p>
            <a:r>
              <a:rPr lang="pl-PL" sz="5500" dirty="0">
                <a:solidFill>
                  <a:schemeClr val="bg1"/>
                </a:solidFill>
                <a:latin typeface="Aptos ExtraBold" panose="020B0004020202020204" pitchFamily="34" charset="0"/>
              </a:rPr>
              <a:t>Pedofile</a:t>
            </a:r>
          </a:p>
        </p:txBody>
      </p:sp>
      <p:sp>
        <p:nvSpPr>
          <p:cNvPr id="4" name="TextBox 3">
            <a:extLst>
              <a:ext uri="{FF2B5EF4-FFF2-40B4-BE49-F238E27FC236}">
                <a16:creationId xmlns:a16="http://schemas.microsoft.com/office/drawing/2014/main" id="{A071B5C6-1EDE-7D7C-CD52-0E3A7F589F7D}"/>
              </a:ext>
            </a:extLst>
          </p:cNvPr>
          <p:cNvSpPr txBox="1"/>
          <p:nvPr/>
        </p:nvSpPr>
        <p:spPr>
          <a:xfrm>
            <a:off x="560888" y="1685570"/>
            <a:ext cx="4326847" cy="477054"/>
          </a:xfrm>
          <a:prstGeom prst="rect">
            <a:avLst/>
          </a:prstGeom>
          <a:noFill/>
        </p:spPr>
        <p:txBody>
          <a:bodyPr wrap="square" rtlCol="0">
            <a:spAutoFit/>
          </a:bodyPr>
          <a:lstStyle/>
          <a:p>
            <a:r>
              <a:rPr lang="pl-PL" sz="2500" dirty="0">
                <a:solidFill>
                  <a:schemeClr val="bg1"/>
                </a:solidFill>
                <a:latin typeface="Aptos SemiBold" panose="020B0004020202020204" pitchFamily="34" charset="0"/>
              </a:rPr>
              <a:t>Metody działania</a:t>
            </a:r>
          </a:p>
        </p:txBody>
      </p:sp>
      <p:sp>
        <p:nvSpPr>
          <p:cNvPr id="8" name="Rectangle: Rounded Corners 7">
            <a:extLst>
              <a:ext uri="{FF2B5EF4-FFF2-40B4-BE49-F238E27FC236}">
                <a16:creationId xmlns:a16="http://schemas.microsoft.com/office/drawing/2014/main" id="{3D22E07C-9053-46DD-FEE5-5B02CB214806}"/>
              </a:ext>
            </a:extLst>
          </p:cNvPr>
          <p:cNvSpPr/>
          <p:nvPr/>
        </p:nvSpPr>
        <p:spPr>
          <a:xfrm>
            <a:off x="4887735" y="3094132"/>
            <a:ext cx="6193849" cy="2540926"/>
          </a:xfrm>
          <a:prstGeom prst="roundRect">
            <a:avLst/>
          </a:prstGeom>
          <a:solidFill>
            <a:srgbClr val="C1272D">
              <a:alpha val="1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0" name="TextBox 9">
            <a:extLst>
              <a:ext uri="{FF2B5EF4-FFF2-40B4-BE49-F238E27FC236}">
                <a16:creationId xmlns:a16="http://schemas.microsoft.com/office/drawing/2014/main" id="{5D252A0F-9201-12A0-0FD7-AD3EFF144F71}"/>
              </a:ext>
            </a:extLst>
          </p:cNvPr>
          <p:cNvSpPr txBox="1"/>
          <p:nvPr/>
        </p:nvSpPr>
        <p:spPr>
          <a:xfrm>
            <a:off x="560888" y="2704745"/>
            <a:ext cx="6039937" cy="861774"/>
          </a:xfrm>
          <a:prstGeom prst="rect">
            <a:avLst/>
          </a:prstGeom>
          <a:noFill/>
        </p:spPr>
        <p:txBody>
          <a:bodyPr wrap="square" rtlCol="0">
            <a:spAutoFit/>
          </a:bodyPr>
          <a:lstStyle/>
          <a:p>
            <a:pPr marL="342900" indent="-342900">
              <a:buFont typeface="Arial" panose="020B0604020202020204" pitchFamily="34" charset="0"/>
              <a:buChar char="•"/>
            </a:pPr>
            <a:r>
              <a:rPr lang="pl-PL" sz="2500">
                <a:solidFill>
                  <a:schemeClr val="bg1"/>
                </a:solidFill>
                <a:latin typeface="Aptos SemiBold" panose="020B0004020202020204" pitchFamily="34" charset="0"/>
              </a:rPr>
              <a:t>Grooming</a:t>
            </a:r>
          </a:p>
          <a:p>
            <a:pPr marL="342900" indent="-342900">
              <a:buFont typeface="Arial" panose="020B0604020202020204" pitchFamily="34" charset="0"/>
              <a:buChar char="•"/>
            </a:pPr>
            <a:r>
              <a:rPr lang="pl-PL" sz="2500" err="1">
                <a:solidFill>
                  <a:schemeClr val="bg1"/>
                </a:solidFill>
                <a:latin typeface="Aptos SemiBold" panose="020B0004020202020204" pitchFamily="34" charset="0"/>
              </a:rPr>
              <a:t>Sextortion</a:t>
            </a:r>
            <a:endParaRPr lang="pl-PL" sz="2500">
              <a:solidFill>
                <a:schemeClr val="bg1"/>
              </a:solidFill>
              <a:latin typeface="Aptos SemiBold" panose="020B0004020202020204" pitchFamily="34" charset="0"/>
            </a:endParaRPr>
          </a:p>
        </p:txBody>
      </p:sp>
      <p:sp>
        <p:nvSpPr>
          <p:cNvPr id="3" name="TextBox 2">
            <a:extLst>
              <a:ext uri="{FF2B5EF4-FFF2-40B4-BE49-F238E27FC236}">
                <a16:creationId xmlns:a16="http://schemas.microsoft.com/office/drawing/2014/main" id="{82724D36-6C66-D1C1-F695-F61A7A282C5A}"/>
              </a:ext>
            </a:extLst>
          </p:cNvPr>
          <p:cNvSpPr txBox="1"/>
          <p:nvPr/>
        </p:nvSpPr>
        <p:spPr>
          <a:xfrm>
            <a:off x="6600824" y="1308267"/>
            <a:ext cx="4794761" cy="1200329"/>
          </a:xfrm>
          <a:prstGeom prst="rect">
            <a:avLst/>
          </a:prstGeom>
          <a:noFill/>
        </p:spPr>
        <p:txBody>
          <a:bodyPr wrap="square" lIns="91440" tIns="45720" rIns="91440" bIns="45720" rtlCol="0" anchor="t">
            <a:spAutoFit/>
          </a:bodyPr>
          <a:lstStyle/>
          <a:p>
            <a:r>
              <a:rPr lang="pl-PL" i="1" dirty="0">
                <a:solidFill>
                  <a:schemeClr val="bg1"/>
                </a:solidFill>
              </a:rPr>
              <a:t>Nasza pierwsza rozmowa była całkiem zwyczajna. Po prostu gadaliśmy. Pamiętam tylko, że czułem się jakbym spotkał najbardziej wspierającą osobę w moim życiu.</a:t>
            </a:r>
            <a:endParaRPr lang="en-US" i="1" dirty="0">
              <a:solidFill>
                <a:schemeClr val="bg1"/>
              </a:solidFill>
            </a:endParaRPr>
          </a:p>
        </p:txBody>
      </p:sp>
      <p:sp>
        <p:nvSpPr>
          <p:cNvPr id="5" name="TextBox 4">
            <a:extLst>
              <a:ext uri="{FF2B5EF4-FFF2-40B4-BE49-F238E27FC236}">
                <a16:creationId xmlns:a16="http://schemas.microsoft.com/office/drawing/2014/main" id="{2D2133FB-1EF4-B0F5-333B-E47FC8AE9E7B}"/>
              </a:ext>
            </a:extLst>
          </p:cNvPr>
          <p:cNvSpPr txBox="1"/>
          <p:nvPr/>
        </p:nvSpPr>
        <p:spPr>
          <a:xfrm>
            <a:off x="5343303" y="3256599"/>
            <a:ext cx="5480626" cy="2215991"/>
          </a:xfrm>
          <a:prstGeom prst="rect">
            <a:avLst/>
          </a:prstGeom>
          <a:noFill/>
        </p:spPr>
        <p:txBody>
          <a:bodyPr wrap="square" rtlCol="0">
            <a:spAutoFit/>
          </a:bodyPr>
          <a:lstStyle/>
          <a:p>
            <a:r>
              <a:rPr lang="pl-PL" i="1" dirty="0">
                <a:solidFill>
                  <a:schemeClr val="bg1"/>
                </a:solidFill>
              </a:rPr>
              <a:t>Po miesiącu zaczął naciskać. Zaczął wysyłać mi nagie zdjęcia i wymagać, żebym wysłał mu swoje. Robiłem to, ale nie czułem się z tym dobrze i nie chciałem tego więcej robić. Powiedział, że zapisał moje zdjęcia i że jeśli przestanę mu wysyłać więcej, to pokaże je wszystkim.</a:t>
            </a:r>
            <a:br>
              <a:rPr lang="pl-PL" dirty="0">
                <a:solidFill>
                  <a:schemeClr val="bg1"/>
                </a:solidFill>
              </a:rPr>
            </a:br>
            <a:br>
              <a:rPr lang="pl-PL" dirty="0">
                <a:solidFill>
                  <a:schemeClr val="bg1"/>
                </a:solidFill>
              </a:rPr>
            </a:br>
            <a:r>
              <a:rPr lang="pl-PL" sz="1100" dirty="0">
                <a:solidFill>
                  <a:schemeClr val="bg1"/>
                </a:solidFill>
              </a:rPr>
              <a:t>Źródło: </a:t>
            </a:r>
            <a:r>
              <a:rPr lang="pl-PL" sz="1100" dirty="0" err="1">
                <a:solidFill>
                  <a:schemeClr val="bg1"/>
                </a:solidFill>
              </a:rPr>
              <a:t>National</a:t>
            </a:r>
            <a:r>
              <a:rPr lang="pl-PL" sz="1100" dirty="0">
                <a:solidFill>
                  <a:schemeClr val="bg1"/>
                </a:solidFill>
              </a:rPr>
              <a:t> </a:t>
            </a:r>
            <a:r>
              <a:rPr lang="pl-PL" sz="1100" dirty="0" err="1">
                <a:solidFill>
                  <a:schemeClr val="bg1"/>
                </a:solidFill>
              </a:rPr>
              <a:t>Society</a:t>
            </a:r>
            <a:r>
              <a:rPr lang="pl-PL" sz="1100" dirty="0">
                <a:solidFill>
                  <a:schemeClr val="bg1"/>
                </a:solidFill>
              </a:rPr>
              <a:t> for the </a:t>
            </a:r>
            <a:r>
              <a:rPr lang="pl-PL" sz="1100" dirty="0" err="1">
                <a:solidFill>
                  <a:schemeClr val="bg1"/>
                </a:solidFill>
              </a:rPr>
              <a:t>Prevention</a:t>
            </a:r>
            <a:r>
              <a:rPr lang="pl-PL" sz="1100" dirty="0">
                <a:solidFill>
                  <a:schemeClr val="bg1"/>
                </a:solidFill>
              </a:rPr>
              <a:t> of </a:t>
            </a:r>
            <a:r>
              <a:rPr lang="pl-PL" sz="1100" dirty="0" err="1">
                <a:solidFill>
                  <a:schemeClr val="bg1"/>
                </a:solidFill>
              </a:rPr>
              <a:t>Cruelty</a:t>
            </a:r>
            <a:r>
              <a:rPr lang="pl-PL" sz="1100" dirty="0">
                <a:solidFill>
                  <a:schemeClr val="bg1"/>
                </a:solidFill>
              </a:rPr>
              <a:t> to </a:t>
            </a:r>
            <a:r>
              <a:rPr lang="pl-PL" sz="1100" dirty="0" err="1">
                <a:solidFill>
                  <a:schemeClr val="bg1"/>
                </a:solidFill>
              </a:rPr>
              <a:t>Children</a:t>
            </a:r>
            <a:endParaRPr lang="pl-PL" dirty="0">
              <a:solidFill>
                <a:schemeClr val="bg1"/>
              </a:solidFill>
            </a:endParaRPr>
          </a:p>
        </p:txBody>
      </p:sp>
      <p:sp>
        <p:nvSpPr>
          <p:cNvPr id="9" name="TextBox 8">
            <a:extLst>
              <a:ext uri="{FF2B5EF4-FFF2-40B4-BE49-F238E27FC236}">
                <a16:creationId xmlns:a16="http://schemas.microsoft.com/office/drawing/2014/main" id="{1FB5EF70-460A-B973-A268-5552095FA40D}"/>
              </a:ext>
            </a:extLst>
          </p:cNvPr>
          <p:cNvSpPr txBox="1"/>
          <p:nvPr/>
        </p:nvSpPr>
        <p:spPr>
          <a:xfrm>
            <a:off x="5470769" y="5883887"/>
            <a:ext cx="5615752" cy="338554"/>
          </a:xfrm>
          <a:prstGeom prst="rect">
            <a:avLst/>
          </a:prstGeom>
          <a:noFill/>
        </p:spPr>
        <p:txBody>
          <a:bodyPr wrap="square" lIns="91440" tIns="45720" rIns="91440" bIns="45720" rtlCol="0" anchor="t">
            <a:spAutoFit/>
          </a:bodyPr>
          <a:lstStyle/>
          <a:p>
            <a:pPr algn="r"/>
            <a:r>
              <a:rPr lang="pl-PL" sz="1600" dirty="0">
                <a:solidFill>
                  <a:schemeClr val="bg2">
                    <a:lumMod val="75000"/>
                  </a:schemeClr>
                </a:solidFill>
              </a:rPr>
              <a:t>Thomas, 14 lat</a:t>
            </a:r>
          </a:p>
        </p:txBody>
      </p:sp>
      <p:pic>
        <p:nvPicPr>
          <p:cNvPr id="6" name="Graphic 5">
            <a:extLst>
              <a:ext uri="{FF2B5EF4-FFF2-40B4-BE49-F238E27FC236}">
                <a16:creationId xmlns:a16="http://schemas.microsoft.com/office/drawing/2014/main" id="{8C762309-9E86-C6E3-B34C-5BC544735F95}"/>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4"/>
              </a:ext>
            </a:extLst>
          </a:blip>
          <a:stretch>
            <a:fillRect/>
          </a:stretch>
        </p:blipFill>
        <p:spPr>
          <a:xfrm>
            <a:off x="9200682" y="367323"/>
            <a:ext cx="1162520" cy="190384"/>
          </a:xfrm>
          <a:prstGeom prst="rect">
            <a:avLst/>
          </a:prstGeom>
        </p:spPr>
      </p:pic>
    </p:spTree>
    <p:extLst>
      <p:ext uri="{BB962C8B-B14F-4D97-AF65-F5344CB8AC3E}">
        <p14:creationId xmlns:p14="http://schemas.microsoft.com/office/powerpoint/2010/main" val="40425208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a:extLst>
            <a:ext uri="{FF2B5EF4-FFF2-40B4-BE49-F238E27FC236}">
              <a16:creationId xmlns:a16="http://schemas.microsoft.com/office/drawing/2014/main" id="{1CDA2658-C809-2744-D5D8-F4CC9FFDA07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15FC37A-F4E5-84A2-D38E-0BBE6536ED52}"/>
              </a:ext>
            </a:extLst>
          </p:cNvPr>
          <p:cNvSpPr txBox="1"/>
          <p:nvPr/>
        </p:nvSpPr>
        <p:spPr>
          <a:xfrm>
            <a:off x="536896" y="541788"/>
            <a:ext cx="8035255" cy="938719"/>
          </a:xfrm>
          <a:prstGeom prst="rect">
            <a:avLst/>
          </a:prstGeom>
          <a:noFill/>
        </p:spPr>
        <p:txBody>
          <a:bodyPr wrap="square" rtlCol="0">
            <a:spAutoFit/>
          </a:bodyPr>
          <a:lstStyle/>
          <a:p>
            <a:r>
              <a:rPr lang="pl-PL" sz="5500" dirty="0">
                <a:solidFill>
                  <a:schemeClr val="bg1"/>
                </a:solidFill>
                <a:latin typeface="Aptos ExtraBold" panose="020B0004020202020204" pitchFamily="34" charset="0"/>
              </a:rPr>
              <a:t>Pedofile</a:t>
            </a:r>
          </a:p>
        </p:txBody>
      </p:sp>
      <p:sp>
        <p:nvSpPr>
          <p:cNvPr id="4" name="TextBox 3">
            <a:extLst>
              <a:ext uri="{FF2B5EF4-FFF2-40B4-BE49-F238E27FC236}">
                <a16:creationId xmlns:a16="http://schemas.microsoft.com/office/drawing/2014/main" id="{AEF3F3E9-955B-9928-CA87-DA49439B8045}"/>
              </a:ext>
            </a:extLst>
          </p:cNvPr>
          <p:cNvSpPr txBox="1"/>
          <p:nvPr/>
        </p:nvSpPr>
        <p:spPr>
          <a:xfrm>
            <a:off x="560888" y="1685570"/>
            <a:ext cx="7302952" cy="477054"/>
          </a:xfrm>
          <a:prstGeom prst="rect">
            <a:avLst/>
          </a:prstGeom>
          <a:noFill/>
        </p:spPr>
        <p:txBody>
          <a:bodyPr wrap="square" rtlCol="0">
            <a:spAutoFit/>
          </a:bodyPr>
          <a:lstStyle/>
          <a:p>
            <a:r>
              <a:rPr lang="pl-PL" sz="2500" dirty="0">
                <a:solidFill>
                  <a:schemeClr val="bg1"/>
                </a:solidFill>
                <a:latin typeface="Aptos SemiBold" panose="020B0004020202020204" pitchFamily="34" charset="0"/>
              </a:rPr>
              <a:t>Dlaczego im to działa?</a:t>
            </a:r>
          </a:p>
        </p:txBody>
      </p:sp>
      <p:sp>
        <p:nvSpPr>
          <p:cNvPr id="3" name="TextBox 2">
            <a:extLst>
              <a:ext uri="{FF2B5EF4-FFF2-40B4-BE49-F238E27FC236}">
                <a16:creationId xmlns:a16="http://schemas.microsoft.com/office/drawing/2014/main" id="{9E709442-F106-F092-27B4-E9F7C875C22A}"/>
              </a:ext>
            </a:extLst>
          </p:cNvPr>
          <p:cNvSpPr txBox="1"/>
          <p:nvPr/>
        </p:nvSpPr>
        <p:spPr>
          <a:xfrm>
            <a:off x="560888" y="2531194"/>
            <a:ext cx="2638044" cy="1446550"/>
          </a:xfrm>
          <a:prstGeom prst="rect">
            <a:avLst/>
          </a:prstGeom>
          <a:noFill/>
        </p:spPr>
        <p:txBody>
          <a:bodyPr wrap="square" rtlCol="0">
            <a:spAutoFit/>
          </a:bodyPr>
          <a:lstStyle/>
          <a:p>
            <a:r>
              <a:rPr lang="pl-PL" sz="8800">
                <a:solidFill>
                  <a:srgbClr val="C1272D"/>
                </a:solidFill>
                <a:latin typeface="Aptos ExtraBold" panose="020B0004020202020204" pitchFamily="34" charset="0"/>
              </a:rPr>
              <a:t>28%</a:t>
            </a:r>
          </a:p>
        </p:txBody>
      </p:sp>
      <p:sp>
        <p:nvSpPr>
          <p:cNvPr id="5" name="TextBox 4">
            <a:extLst>
              <a:ext uri="{FF2B5EF4-FFF2-40B4-BE49-F238E27FC236}">
                <a16:creationId xmlns:a16="http://schemas.microsoft.com/office/drawing/2014/main" id="{539F8B1D-5958-EBEC-493F-D0AE5820D7B7}"/>
              </a:ext>
            </a:extLst>
          </p:cNvPr>
          <p:cNvSpPr txBox="1"/>
          <p:nvPr/>
        </p:nvSpPr>
        <p:spPr>
          <a:xfrm>
            <a:off x="560888" y="4104677"/>
            <a:ext cx="3455233" cy="1246495"/>
          </a:xfrm>
          <a:prstGeom prst="rect">
            <a:avLst/>
          </a:prstGeom>
          <a:noFill/>
        </p:spPr>
        <p:txBody>
          <a:bodyPr wrap="square" rtlCol="0">
            <a:spAutoFit/>
          </a:bodyPr>
          <a:lstStyle/>
          <a:p>
            <a:r>
              <a:rPr lang="pl-PL" sz="2500">
                <a:solidFill>
                  <a:schemeClr val="bg1"/>
                </a:solidFill>
                <a:latin typeface="Aptos SemiBold" panose="020B0004020202020204" pitchFamily="34" charset="0"/>
              </a:rPr>
              <a:t>nastolatków otrzymało nagie lub półnagie zdjęcie innej osoby</a:t>
            </a:r>
          </a:p>
        </p:txBody>
      </p:sp>
      <p:sp>
        <p:nvSpPr>
          <p:cNvPr id="6" name="TextBox 5">
            <a:extLst>
              <a:ext uri="{FF2B5EF4-FFF2-40B4-BE49-F238E27FC236}">
                <a16:creationId xmlns:a16="http://schemas.microsoft.com/office/drawing/2014/main" id="{42EEDFA8-E902-41F2-BAF5-C5AF784932C5}"/>
              </a:ext>
            </a:extLst>
          </p:cNvPr>
          <p:cNvSpPr txBox="1"/>
          <p:nvPr/>
        </p:nvSpPr>
        <p:spPr>
          <a:xfrm>
            <a:off x="4408607" y="2500036"/>
            <a:ext cx="2805842" cy="1446550"/>
          </a:xfrm>
          <a:prstGeom prst="rect">
            <a:avLst/>
          </a:prstGeom>
          <a:noFill/>
        </p:spPr>
        <p:txBody>
          <a:bodyPr wrap="square" rtlCol="0">
            <a:spAutoFit/>
          </a:bodyPr>
          <a:lstStyle/>
          <a:p>
            <a:r>
              <a:rPr lang="pl-PL" sz="8800">
                <a:solidFill>
                  <a:srgbClr val="C1272D"/>
                </a:solidFill>
                <a:latin typeface="Aptos ExtraBold" panose="020B0004020202020204" pitchFamily="34" charset="0"/>
              </a:rPr>
              <a:t>7%</a:t>
            </a:r>
          </a:p>
        </p:txBody>
      </p:sp>
      <p:sp>
        <p:nvSpPr>
          <p:cNvPr id="8" name="TextBox 7">
            <a:extLst>
              <a:ext uri="{FF2B5EF4-FFF2-40B4-BE49-F238E27FC236}">
                <a16:creationId xmlns:a16="http://schemas.microsoft.com/office/drawing/2014/main" id="{A6EA953B-87C9-C64A-D78B-811056D48B35}"/>
              </a:ext>
            </a:extLst>
          </p:cNvPr>
          <p:cNvSpPr txBox="1"/>
          <p:nvPr/>
        </p:nvSpPr>
        <p:spPr>
          <a:xfrm>
            <a:off x="8175879" y="2500036"/>
            <a:ext cx="2805842" cy="1446550"/>
          </a:xfrm>
          <a:prstGeom prst="rect">
            <a:avLst/>
          </a:prstGeom>
          <a:noFill/>
        </p:spPr>
        <p:txBody>
          <a:bodyPr wrap="square" rtlCol="0">
            <a:spAutoFit/>
          </a:bodyPr>
          <a:lstStyle/>
          <a:p>
            <a:r>
              <a:rPr lang="pl-PL" sz="8800">
                <a:solidFill>
                  <a:srgbClr val="C1272D"/>
                </a:solidFill>
                <a:latin typeface="Aptos ExtraBold" panose="020B0004020202020204" pitchFamily="34" charset="0"/>
              </a:rPr>
              <a:t>5%</a:t>
            </a:r>
          </a:p>
        </p:txBody>
      </p:sp>
      <p:sp>
        <p:nvSpPr>
          <p:cNvPr id="9" name="TextBox 8">
            <a:extLst>
              <a:ext uri="{FF2B5EF4-FFF2-40B4-BE49-F238E27FC236}">
                <a16:creationId xmlns:a16="http://schemas.microsoft.com/office/drawing/2014/main" id="{FA230635-4E4A-633A-6E5C-04C993F43EC2}"/>
              </a:ext>
            </a:extLst>
          </p:cNvPr>
          <p:cNvSpPr txBox="1"/>
          <p:nvPr/>
        </p:nvSpPr>
        <p:spPr>
          <a:xfrm>
            <a:off x="4408607" y="4110883"/>
            <a:ext cx="3455233" cy="1631216"/>
          </a:xfrm>
          <a:prstGeom prst="rect">
            <a:avLst/>
          </a:prstGeom>
          <a:noFill/>
        </p:spPr>
        <p:txBody>
          <a:bodyPr wrap="square" rtlCol="0">
            <a:spAutoFit/>
          </a:bodyPr>
          <a:lstStyle/>
          <a:p>
            <a:r>
              <a:rPr lang="pl-PL" sz="2500">
                <a:solidFill>
                  <a:schemeClr val="bg1"/>
                </a:solidFill>
                <a:latin typeface="Aptos SemiBold" panose="020B0004020202020204" pitchFamily="34" charset="0"/>
              </a:rPr>
              <a:t>tyle zadeklarowali rodzice odpowiadając na to samo pytanie odnośnie swoich dzieci</a:t>
            </a:r>
          </a:p>
        </p:txBody>
      </p:sp>
      <p:sp>
        <p:nvSpPr>
          <p:cNvPr id="11" name="TextBox 10">
            <a:extLst>
              <a:ext uri="{FF2B5EF4-FFF2-40B4-BE49-F238E27FC236}">
                <a16:creationId xmlns:a16="http://schemas.microsoft.com/office/drawing/2014/main" id="{75CE38C1-47D9-CEAC-587A-6495A9D09E87}"/>
              </a:ext>
            </a:extLst>
          </p:cNvPr>
          <p:cNvSpPr txBox="1"/>
          <p:nvPr/>
        </p:nvSpPr>
        <p:spPr>
          <a:xfrm>
            <a:off x="8175879" y="4104677"/>
            <a:ext cx="3455233" cy="1631216"/>
          </a:xfrm>
          <a:prstGeom prst="rect">
            <a:avLst/>
          </a:prstGeom>
          <a:noFill/>
        </p:spPr>
        <p:txBody>
          <a:bodyPr wrap="square" rtlCol="0">
            <a:spAutoFit/>
          </a:bodyPr>
          <a:lstStyle/>
          <a:p>
            <a:r>
              <a:rPr lang="pl-PL" sz="2500">
                <a:solidFill>
                  <a:schemeClr val="bg1"/>
                </a:solidFill>
                <a:latin typeface="Aptos SemiBold" panose="020B0004020202020204" pitchFamily="34" charset="0"/>
              </a:rPr>
              <a:t>nastolatków deklaruje, że wysłało swoje nagie zdjęcia drugiej osobie…</a:t>
            </a:r>
          </a:p>
        </p:txBody>
      </p:sp>
      <p:pic>
        <p:nvPicPr>
          <p:cNvPr id="7" name="Graphic 6">
            <a:extLst>
              <a:ext uri="{FF2B5EF4-FFF2-40B4-BE49-F238E27FC236}">
                <a16:creationId xmlns:a16="http://schemas.microsoft.com/office/drawing/2014/main" id="{F80CFF4D-A9A5-D650-E6D4-FCDDE5ADC815}"/>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4"/>
              </a:ext>
            </a:extLst>
          </a:blip>
          <a:stretch>
            <a:fillRect/>
          </a:stretch>
        </p:blipFill>
        <p:spPr>
          <a:xfrm>
            <a:off x="9200682" y="367323"/>
            <a:ext cx="1162520" cy="190384"/>
          </a:xfrm>
          <a:prstGeom prst="rect">
            <a:avLst/>
          </a:prstGeom>
        </p:spPr>
      </p:pic>
    </p:spTree>
    <p:extLst>
      <p:ext uri="{BB962C8B-B14F-4D97-AF65-F5344CB8AC3E}">
        <p14:creationId xmlns:p14="http://schemas.microsoft.com/office/powerpoint/2010/main" val="29448428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a:extLst>
            <a:ext uri="{FF2B5EF4-FFF2-40B4-BE49-F238E27FC236}">
              <a16:creationId xmlns:a16="http://schemas.microsoft.com/office/drawing/2014/main" id="{E4B084E2-F9BF-6889-F7BA-3DB0DAD8990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217B653-F932-4609-8477-E85030262109}"/>
              </a:ext>
            </a:extLst>
          </p:cNvPr>
          <p:cNvSpPr txBox="1"/>
          <p:nvPr/>
        </p:nvSpPr>
        <p:spPr>
          <a:xfrm>
            <a:off x="536896" y="541788"/>
            <a:ext cx="8902379" cy="938719"/>
          </a:xfrm>
          <a:prstGeom prst="rect">
            <a:avLst/>
          </a:prstGeom>
          <a:noFill/>
        </p:spPr>
        <p:txBody>
          <a:bodyPr wrap="square" rtlCol="0">
            <a:spAutoFit/>
          </a:bodyPr>
          <a:lstStyle/>
          <a:p>
            <a:r>
              <a:rPr lang="pl-PL" sz="5500" dirty="0" err="1">
                <a:solidFill>
                  <a:schemeClr val="bg1"/>
                </a:solidFill>
                <a:latin typeface="Aptos ExtraBold" panose="020B0004020202020204" pitchFamily="34" charset="0"/>
              </a:rPr>
              <a:t>Cyberchamy</a:t>
            </a:r>
            <a:r>
              <a:rPr lang="pl-PL" sz="5500" dirty="0">
                <a:solidFill>
                  <a:schemeClr val="bg1"/>
                </a:solidFill>
                <a:latin typeface="Figtree ExtraBold" pitchFamily="2" charset="0"/>
              </a:rPr>
              <a:t> </a:t>
            </a:r>
            <a:r>
              <a:rPr lang="pl-PL" sz="5500" dirty="0">
                <a:solidFill>
                  <a:schemeClr val="bg1"/>
                </a:solidFill>
              </a:rPr>
              <a:t>(</a:t>
            </a:r>
            <a:r>
              <a:rPr lang="pl-PL" sz="5500" dirty="0" err="1">
                <a:solidFill>
                  <a:schemeClr val="bg1"/>
                </a:solidFill>
              </a:rPr>
              <a:t>cyberbullies</a:t>
            </a:r>
            <a:r>
              <a:rPr lang="pl-PL" sz="5500" dirty="0">
                <a:solidFill>
                  <a:schemeClr val="bg1"/>
                </a:solidFill>
              </a:rPr>
              <a:t>)</a:t>
            </a:r>
          </a:p>
        </p:txBody>
      </p:sp>
      <p:sp>
        <p:nvSpPr>
          <p:cNvPr id="3" name="TextBox 2">
            <a:extLst>
              <a:ext uri="{FF2B5EF4-FFF2-40B4-BE49-F238E27FC236}">
                <a16:creationId xmlns:a16="http://schemas.microsoft.com/office/drawing/2014/main" id="{4E42E1CC-65EC-F41B-56C0-B6D60F6E5E82}"/>
              </a:ext>
            </a:extLst>
          </p:cNvPr>
          <p:cNvSpPr txBox="1"/>
          <p:nvPr/>
        </p:nvSpPr>
        <p:spPr>
          <a:xfrm>
            <a:off x="1698183" y="2167881"/>
            <a:ext cx="4144833" cy="1446550"/>
          </a:xfrm>
          <a:prstGeom prst="rect">
            <a:avLst/>
          </a:prstGeom>
          <a:noFill/>
        </p:spPr>
        <p:txBody>
          <a:bodyPr wrap="square" rtlCol="0">
            <a:spAutoFit/>
          </a:bodyPr>
          <a:lstStyle/>
          <a:p>
            <a:r>
              <a:rPr lang="pl-PL" sz="8800" dirty="0">
                <a:solidFill>
                  <a:srgbClr val="C1272D"/>
                </a:solidFill>
                <a:latin typeface="Aptos ExtraBold" panose="020B0004020202020204" pitchFamily="34" charset="0"/>
              </a:rPr>
              <a:t>10%</a:t>
            </a:r>
          </a:p>
        </p:txBody>
      </p:sp>
      <p:sp>
        <p:nvSpPr>
          <p:cNvPr id="5" name="TextBox 4">
            <a:extLst>
              <a:ext uri="{FF2B5EF4-FFF2-40B4-BE49-F238E27FC236}">
                <a16:creationId xmlns:a16="http://schemas.microsoft.com/office/drawing/2014/main" id="{3FE49B58-BFC4-081A-8B5E-63B2508B7175}"/>
              </a:ext>
            </a:extLst>
          </p:cNvPr>
          <p:cNvSpPr txBox="1"/>
          <p:nvPr/>
        </p:nvSpPr>
        <p:spPr>
          <a:xfrm>
            <a:off x="4821992" y="2257008"/>
            <a:ext cx="6388552" cy="1246495"/>
          </a:xfrm>
          <a:prstGeom prst="rect">
            <a:avLst/>
          </a:prstGeom>
          <a:noFill/>
        </p:spPr>
        <p:txBody>
          <a:bodyPr wrap="square" rtlCol="0">
            <a:spAutoFit/>
          </a:bodyPr>
          <a:lstStyle/>
          <a:p>
            <a:r>
              <a:rPr lang="pl-PL" sz="2500" dirty="0">
                <a:solidFill>
                  <a:schemeClr val="bg1"/>
                </a:solidFill>
                <a:latin typeface="Aptos SemiBold" panose="020B0004020202020204" pitchFamily="34" charset="0"/>
              </a:rPr>
              <a:t>nastolatków wskazało, że doświadcza przemocy w Internecie cyklicznie</a:t>
            </a:r>
          </a:p>
          <a:p>
            <a:r>
              <a:rPr lang="pl-PL" sz="2500" dirty="0">
                <a:solidFill>
                  <a:srgbClr val="C00000"/>
                </a:solidFill>
                <a:latin typeface="Aptos ExtraBold" panose="020B0004020202020204" pitchFamily="34" charset="0"/>
              </a:rPr>
              <a:t>7%</a:t>
            </a:r>
            <a:r>
              <a:rPr lang="pl-PL" sz="2500" dirty="0">
                <a:solidFill>
                  <a:srgbClr val="C00000"/>
                </a:solidFill>
                <a:latin typeface="Aptos SemiBold" panose="020B0004020202020204" pitchFamily="34" charset="0"/>
              </a:rPr>
              <a:t> </a:t>
            </a:r>
            <a:r>
              <a:rPr lang="pl-PL" sz="2500" dirty="0">
                <a:solidFill>
                  <a:schemeClr val="bg1"/>
                </a:solidFill>
                <a:latin typeface="Aptos SemiBold" panose="020B0004020202020204" pitchFamily="34" charset="0"/>
              </a:rPr>
              <a:t>nawet codziennie</a:t>
            </a:r>
          </a:p>
        </p:txBody>
      </p:sp>
      <p:sp>
        <p:nvSpPr>
          <p:cNvPr id="6" name="TextBox 5">
            <a:extLst>
              <a:ext uri="{FF2B5EF4-FFF2-40B4-BE49-F238E27FC236}">
                <a16:creationId xmlns:a16="http://schemas.microsoft.com/office/drawing/2014/main" id="{08424E76-1213-2C40-2E85-673C4CBF19FA}"/>
              </a:ext>
            </a:extLst>
          </p:cNvPr>
          <p:cNvSpPr txBox="1"/>
          <p:nvPr/>
        </p:nvSpPr>
        <p:spPr>
          <a:xfrm>
            <a:off x="1698183" y="3992600"/>
            <a:ext cx="4144833" cy="1446550"/>
          </a:xfrm>
          <a:prstGeom prst="rect">
            <a:avLst/>
          </a:prstGeom>
          <a:noFill/>
        </p:spPr>
        <p:txBody>
          <a:bodyPr wrap="square" rtlCol="0">
            <a:spAutoFit/>
          </a:bodyPr>
          <a:lstStyle/>
          <a:p>
            <a:r>
              <a:rPr lang="pl-PL" sz="8800">
                <a:solidFill>
                  <a:srgbClr val="C1272D"/>
                </a:solidFill>
                <a:latin typeface="Aptos ExtraBold" panose="020B0004020202020204" pitchFamily="34" charset="0"/>
              </a:rPr>
              <a:t>47%</a:t>
            </a:r>
          </a:p>
        </p:txBody>
      </p:sp>
      <p:sp>
        <p:nvSpPr>
          <p:cNvPr id="7" name="TextBox 6">
            <a:extLst>
              <a:ext uri="{FF2B5EF4-FFF2-40B4-BE49-F238E27FC236}">
                <a16:creationId xmlns:a16="http://schemas.microsoft.com/office/drawing/2014/main" id="{9FA0B6FD-3ED7-42CD-E5CE-18C3D7E1440B}"/>
              </a:ext>
            </a:extLst>
          </p:cNvPr>
          <p:cNvSpPr txBox="1"/>
          <p:nvPr/>
        </p:nvSpPr>
        <p:spPr>
          <a:xfrm>
            <a:off x="4821992" y="4063469"/>
            <a:ext cx="5986216" cy="1246495"/>
          </a:xfrm>
          <a:prstGeom prst="rect">
            <a:avLst/>
          </a:prstGeom>
          <a:noFill/>
        </p:spPr>
        <p:txBody>
          <a:bodyPr wrap="square" rtlCol="0">
            <a:spAutoFit/>
          </a:bodyPr>
          <a:lstStyle/>
          <a:p>
            <a:r>
              <a:rPr lang="pl-PL" sz="2500">
                <a:solidFill>
                  <a:schemeClr val="bg1"/>
                </a:solidFill>
                <a:latin typeface="Aptos SemiBold" panose="020B0004020202020204" pitchFamily="34" charset="0"/>
              </a:rPr>
              <a:t>nastolatków doświadczających cyberprzemocy niczego nie zrobiło </a:t>
            </a:r>
          </a:p>
          <a:p>
            <a:r>
              <a:rPr lang="pl-PL" sz="2500">
                <a:solidFill>
                  <a:schemeClr val="bg1"/>
                </a:solidFill>
                <a:latin typeface="Aptos SemiBold" panose="020B0004020202020204" pitchFamily="34" charset="0"/>
              </a:rPr>
              <a:t>i nikomu o tym nie powiedziało</a:t>
            </a:r>
          </a:p>
        </p:txBody>
      </p:sp>
      <p:pic>
        <p:nvPicPr>
          <p:cNvPr id="4" name="Graphic 3">
            <a:extLst>
              <a:ext uri="{FF2B5EF4-FFF2-40B4-BE49-F238E27FC236}">
                <a16:creationId xmlns:a16="http://schemas.microsoft.com/office/drawing/2014/main" id="{6776DE75-1179-28BD-8747-3886459C29B4}"/>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4"/>
              </a:ext>
            </a:extLst>
          </a:blip>
          <a:stretch>
            <a:fillRect/>
          </a:stretch>
        </p:blipFill>
        <p:spPr>
          <a:xfrm>
            <a:off x="9200682" y="367323"/>
            <a:ext cx="1162520" cy="190384"/>
          </a:xfrm>
          <a:prstGeom prst="rect">
            <a:avLst/>
          </a:prstGeom>
        </p:spPr>
      </p:pic>
    </p:spTree>
    <p:extLst>
      <p:ext uri="{BB962C8B-B14F-4D97-AF65-F5344CB8AC3E}">
        <p14:creationId xmlns:p14="http://schemas.microsoft.com/office/powerpoint/2010/main" val="31097638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a:extLst>
            <a:ext uri="{FF2B5EF4-FFF2-40B4-BE49-F238E27FC236}">
              <a16:creationId xmlns:a16="http://schemas.microsoft.com/office/drawing/2014/main" id="{62714804-9CDF-2B93-2F82-7F19CB284AC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D5F7800-1432-4E7E-3EE2-88EFE7810E97}"/>
              </a:ext>
            </a:extLst>
          </p:cNvPr>
          <p:cNvSpPr txBox="1"/>
          <p:nvPr/>
        </p:nvSpPr>
        <p:spPr>
          <a:xfrm>
            <a:off x="536896" y="541788"/>
            <a:ext cx="8035255" cy="938719"/>
          </a:xfrm>
          <a:prstGeom prst="rect">
            <a:avLst/>
          </a:prstGeom>
          <a:noFill/>
        </p:spPr>
        <p:txBody>
          <a:bodyPr wrap="square" rtlCol="0">
            <a:spAutoFit/>
          </a:bodyPr>
          <a:lstStyle/>
          <a:p>
            <a:r>
              <a:rPr lang="pl-PL" sz="5500" dirty="0" err="1">
                <a:solidFill>
                  <a:schemeClr val="bg1"/>
                </a:solidFill>
                <a:latin typeface="Aptos ExtraBold" panose="020B0004020202020204" pitchFamily="34" charset="0"/>
              </a:rPr>
              <a:t>Cyberchamy</a:t>
            </a:r>
            <a:endParaRPr lang="pl-PL" sz="5500" dirty="0">
              <a:solidFill>
                <a:schemeClr val="bg1"/>
              </a:solidFill>
              <a:latin typeface="Aptos ExtraBold" panose="020B0004020202020204" pitchFamily="34" charset="0"/>
            </a:endParaRPr>
          </a:p>
        </p:txBody>
      </p:sp>
      <p:sp>
        <p:nvSpPr>
          <p:cNvPr id="5" name="TextBox 4">
            <a:extLst>
              <a:ext uri="{FF2B5EF4-FFF2-40B4-BE49-F238E27FC236}">
                <a16:creationId xmlns:a16="http://schemas.microsoft.com/office/drawing/2014/main" id="{295B6F15-4789-836B-7F7B-EEA44624BE12}"/>
              </a:ext>
            </a:extLst>
          </p:cNvPr>
          <p:cNvSpPr txBox="1"/>
          <p:nvPr/>
        </p:nvSpPr>
        <p:spPr>
          <a:xfrm>
            <a:off x="1883593" y="2705725"/>
            <a:ext cx="8424814" cy="1446550"/>
          </a:xfrm>
          <a:prstGeom prst="rect">
            <a:avLst/>
          </a:prstGeom>
          <a:noFill/>
        </p:spPr>
        <p:txBody>
          <a:bodyPr wrap="square" rtlCol="0">
            <a:spAutoFit/>
          </a:bodyPr>
          <a:lstStyle/>
          <a:p>
            <a:pPr algn="ctr"/>
            <a:r>
              <a:rPr lang="pl-PL" sz="4400" dirty="0">
                <a:solidFill>
                  <a:schemeClr val="bg1"/>
                </a:solidFill>
                <a:latin typeface="Aptos ExtraBold" panose="020B0004020202020204" pitchFamily="34" charset="0"/>
              </a:rPr>
              <a:t>Ile </a:t>
            </a:r>
            <a:r>
              <a:rPr lang="pl-PL" sz="4400" dirty="0">
                <a:solidFill>
                  <a:srgbClr val="C00000"/>
                </a:solidFill>
                <a:latin typeface="Aptos ExtraBold" panose="020B0004020202020204" pitchFamily="34" charset="0"/>
              </a:rPr>
              <a:t>dzieci</a:t>
            </a:r>
            <a:r>
              <a:rPr lang="pl-PL" sz="4400" dirty="0">
                <a:solidFill>
                  <a:schemeClr val="bg1"/>
                </a:solidFill>
                <a:latin typeface="Aptos ExtraBold" panose="020B0004020202020204" pitchFamily="34" charset="0"/>
              </a:rPr>
              <a:t> rocznie w PL</a:t>
            </a:r>
          </a:p>
          <a:p>
            <a:pPr algn="ctr"/>
            <a:r>
              <a:rPr lang="pl-PL" sz="4400" dirty="0">
                <a:solidFill>
                  <a:schemeClr val="bg1"/>
                </a:solidFill>
                <a:latin typeface="Aptos ExtraBold" panose="020B0004020202020204" pitchFamily="34" charset="0"/>
              </a:rPr>
              <a:t>popełnia </a:t>
            </a:r>
            <a:r>
              <a:rPr lang="pl-PL" sz="4400" dirty="0">
                <a:solidFill>
                  <a:srgbClr val="C00000"/>
                </a:solidFill>
                <a:latin typeface="Aptos ExtraBold" panose="020B0004020202020204" pitchFamily="34" charset="0"/>
              </a:rPr>
              <a:t>samobójstwo</a:t>
            </a:r>
            <a:r>
              <a:rPr lang="pl-PL" sz="4400" dirty="0">
                <a:solidFill>
                  <a:schemeClr val="bg1"/>
                </a:solidFill>
                <a:latin typeface="Aptos ExtraBold" panose="020B0004020202020204" pitchFamily="34" charset="0"/>
              </a:rPr>
              <a:t>?</a:t>
            </a:r>
          </a:p>
        </p:txBody>
      </p:sp>
      <p:pic>
        <p:nvPicPr>
          <p:cNvPr id="3" name="Graphic 2">
            <a:extLst>
              <a:ext uri="{FF2B5EF4-FFF2-40B4-BE49-F238E27FC236}">
                <a16:creationId xmlns:a16="http://schemas.microsoft.com/office/drawing/2014/main" id="{75F42BBE-9F17-B7C7-EFBC-45DF6E441F4F}"/>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3"/>
              </a:ext>
            </a:extLst>
          </a:blip>
          <a:stretch>
            <a:fillRect/>
          </a:stretch>
        </p:blipFill>
        <p:spPr>
          <a:xfrm>
            <a:off x="9200682" y="367323"/>
            <a:ext cx="1162520" cy="190384"/>
          </a:xfrm>
          <a:prstGeom prst="rect">
            <a:avLst/>
          </a:prstGeom>
        </p:spPr>
      </p:pic>
    </p:spTree>
    <p:extLst>
      <p:ext uri="{BB962C8B-B14F-4D97-AF65-F5344CB8AC3E}">
        <p14:creationId xmlns:p14="http://schemas.microsoft.com/office/powerpoint/2010/main" val="16331443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a:extLst>
            <a:ext uri="{FF2B5EF4-FFF2-40B4-BE49-F238E27FC236}">
              <a16:creationId xmlns:a16="http://schemas.microsoft.com/office/drawing/2014/main" id="{BFCB0422-8992-C3B6-A9FB-466BE5604E8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AE23D3A-3C0E-076C-ACF5-BE545C8E528A}"/>
              </a:ext>
            </a:extLst>
          </p:cNvPr>
          <p:cNvSpPr txBox="1"/>
          <p:nvPr/>
        </p:nvSpPr>
        <p:spPr>
          <a:xfrm>
            <a:off x="1605653" y="2956102"/>
            <a:ext cx="4144833" cy="1446550"/>
          </a:xfrm>
          <a:prstGeom prst="rect">
            <a:avLst/>
          </a:prstGeom>
          <a:noFill/>
        </p:spPr>
        <p:txBody>
          <a:bodyPr wrap="square" rtlCol="0">
            <a:spAutoFit/>
          </a:bodyPr>
          <a:lstStyle/>
          <a:p>
            <a:r>
              <a:rPr lang="pl-PL" sz="8800" dirty="0">
                <a:solidFill>
                  <a:srgbClr val="C1272D"/>
                </a:solidFill>
                <a:latin typeface="Aptos ExtraBold" panose="020B0004020202020204" pitchFamily="34" charset="0"/>
              </a:rPr>
              <a:t>2000</a:t>
            </a:r>
          </a:p>
        </p:txBody>
      </p:sp>
      <p:sp>
        <p:nvSpPr>
          <p:cNvPr id="5" name="TextBox 4">
            <a:extLst>
              <a:ext uri="{FF2B5EF4-FFF2-40B4-BE49-F238E27FC236}">
                <a16:creationId xmlns:a16="http://schemas.microsoft.com/office/drawing/2014/main" id="{18074B32-EBC6-4782-BE52-909A68035369}"/>
              </a:ext>
            </a:extLst>
          </p:cNvPr>
          <p:cNvSpPr txBox="1"/>
          <p:nvPr/>
        </p:nvSpPr>
        <p:spPr>
          <a:xfrm>
            <a:off x="4299616" y="3248826"/>
            <a:ext cx="6575462" cy="861774"/>
          </a:xfrm>
          <a:prstGeom prst="rect">
            <a:avLst/>
          </a:prstGeom>
          <a:noFill/>
        </p:spPr>
        <p:txBody>
          <a:bodyPr wrap="square" rtlCol="0">
            <a:spAutoFit/>
          </a:bodyPr>
          <a:lstStyle/>
          <a:p>
            <a:r>
              <a:rPr lang="pl-PL" sz="2500" dirty="0">
                <a:solidFill>
                  <a:schemeClr val="bg1"/>
                </a:solidFill>
                <a:latin typeface="Aptos SemiBold" panose="020B0004020202020204" pitchFamily="34" charset="0"/>
              </a:rPr>
              <a:t>dzieci i nastolatków w wieku 7 – 18 lat usiłowało lub popełniło samobójstwo w 2025</a:t>
            </a:r>
          </a:p>
        </p:txBody>
      </p:sp>
      <p:sp>
        <p:nvSpPr>
          <p:cNvPr id="7" name="TextBox 6">
            <a:extLst>
              <a:ext uri="{FF2B5EF4-FFF2-40B4-BE49-F238E27FC236}">
                <a16:creationId xmlns:a16="http://schemas.microsoft.com/office/drawing/2014/main" id="{96979A40-E596-6E70-5AC4-29778CBF55D1}"/>
              </a:ext>
            </a:extLst>
          </p:cNvPr>
          <p:cNvSpPr txBox="1"/>
          <p:nvPr/>
        </p:nvSpPr>
        <p:spPr>
          <a:xfrm>
            <a:off x="1443849" y="4695376"/>
            <a:ext cx="9353169" cy="477054"/>
          </a:xfrm>
          <a:prstGeom prst="rect">
            <a:avLst/>
          </a:prstGeom>
          <a:noFill/>
        </p:spPr>
        <p:txBody>
          <a:bodyPr wrap="square" rtlCol="0">
            <a:spAutoFit/>
          </a:bodyPr>
          <a:lstStyle/>
          <a:p>
            <a:pPr algn="ctr"/>
            <a:r>
              <a:rPr lang="pl-PL" sz="2500" dirty="0">
                <a:solidFill>
                  <a:schemeClr val="bg1"/>
                </a:solidFill>
                <a:latin typeface="Aptos SemiBold" panose="020B0004020202020204" pitchFamily="34" charset="0"/>
              </a:rPr>
              <a:t>Od kilku lat to najliczniejsza grupa wiekowa wg statystyk policji</a:t>
            </a:r>
          </a:p>
        </p:txBody>
      </p:sp>
      <p:sp>
        <p:nvSpPr>
          <p:cNvPr id="4" name="TextBox 3">
            <a:extLst>
              <a:ext uri="{FF2B5EF4-FFF2-40B4-BE49-F238E27FC236}">
                <a16:creationId xmlns:a16="http://schemas.microsoft.com/office/drawing/2014/main" id="{1A0AC57D-76E6-D09D-54FF-492313918F6C}"/>
              </a:ext>
            </a:extLst>
          </p:cNvPr>
          <p:cNvSpPr txBox="1"/>
          <p:nvPr/>
        </p:nvSpPr>
        <p:spPr>
          <a:xfrm>
            <a:off x="536896" y="541788"/>
            <a:ext cx="8035255" cy="938719"/>
          </a:xfrm>
          <a:prstGeom prst="rect">
            <a:avLst/>
          </a:prstGeom>
          <a:noFill/>
        </p:spPr>
        <p:txBody>
          <a:bodyPr wrap="square" rtlCol="0">
            <a:spAutoFit/>
          </a:bodyPr>
          <a:lstStyle/>
          <a:p>
            <a:r>
              <a:rPr lang="pl-PL" sz="5500" dirty="0" err="1">
                <a:solidFill>
                  <a:schemeClr val="bg1"/>
                </a:solidFill>
                <a:latin typeface="Aptos ExtraBold" panose="020B0004020202020204" pitchFamily="34" charset="0"/>
              </a:rPr>
              <a:t>Cyberchamy</a:t>
            </a:r>
            <a:endParaRPr lang="pl-PL" sz="5500" dirty="0">
              <a:solidFill>
                <a:schemeClr val="bg1"/>
              </a:solidFill>
              <a:latin typeface="Aptos ExtraBold" panose="020B0004020202020204" pitchFamily="34" charset="0"/>
            </a:endParaRPr>
          </a:p>
        </p:txBody>
      </p:sp>
      <p:sp>
        <p:nvSpPr>
          <p:cNvPr id="8" name="TextBox 7">
            <a:extLst>
              <a:ext uri="{FF2B5EF4-FFF2-40B4-BE49-F238E27FC236}">
                <a16:creationId xmlns:a16="http://schemas.microsoft.com/office/drawing/2014/main" id="{86F6C113-CEF3-CC2D-E13B-7B1E5EDF0754}"/>
              </a:ext>
            </a:extLst>
          </p:cNvPr>
          <p:cNvSpPr txBox="1"/>
          <p:nvPr/>
        </p:nvSpPr>
        <p:spPr>
          <a:xfrm>
            <a:off x="560888" y="1685570"/>
            <a:ext cx="7302952" cy="477054"/>
          </a:xfrm>
          <a:prstGeom prst="rect">
            <a:avLst/>
          </a:prstGeom>
          <a:noFill/>
        </p:spPr>
        <p:txBody>
          <a:bodyPr wrap="square" rtlCol="0">
            <a:spAutoFit/>
          </a:bodyPr>
          <a:lstStyle/>
          <a:p>
            <a:r>
              <a:rPr lang="pl-PL" sz="2500" dirty="0">
                <a:solidFill>
                  <a:schemeClr val="bg1"/>
                </a:solidFill>
                <a:latin typeface="Aptos SemiBold" panose="020B0004020202020204" pitchFamily="34" charset="0"/>
              </a:rPr>
              <a:t>Skutki</a:t>
            </a:r>
          </a:p>
        </p:txBody>
      </p:sp>
      <p:pic>
        <p:nvPicPr>
          <p:cNvPr id="2" name="Graphic 1">
            <a:extLst>
              <a:ext uri="{FF2B5EF4-FFF2-40B4-BE49-F238E27FC236}">
                <a16:creationId xmlns:a16="http://schemas.microsoft.com/office/drawing/2014/main" id="{2A02E955-FD8E-FFC8-3D5E-BD5A0B3D06FF}"/>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4"/>
              </a:ext>
            </a:extLst>
          </a:blip>
          <a:stretch>
            <a:fillRect/>
          </a:stretch>
        </p:blipFill>
        <p:spPr>
          <a:xfrm>
            <a:off x="9200682" y="367323"/>
            <a:ext cx="1162520" cy="190384"/>
          </a:xfrm>
          <a:prstGeom prst="rect">
            <a:avLst/>
          </a:prstGeom>
        </p:spPr>
      </p:pic>
    </p:spTree>
    <p:extLst>
      <p:ext uri="{BB962C8B-B14F-4D97-AF65-F5344CB8AC3E}">
        <p14:creationId xmlns:p14="http://schemas.microsoft.com/office/powerpoint/2010/main" val="13287518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a:extLst>
            <a:ext uri="{FF2B5EF4-FFF2-40B4-BE49-F238E27FC236}">
              <a16:creationId xmlns:a16="http://schemas.microsoft.com/office/drawing/2014/main" id="{8288383D-7C10-D758-071F-C1895431CB3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A8C057E1-5DC3-2692-EEC3-0C7C1A937ABA}"/>
              </a:ext>
            </a:extLst>
          </p:cNvPr>
          <p:cNvSpPr txBox="1"/>
          <p:nvPr/>
        </p:nvSpPr>
        <p:spPr>
          <a:xfrm>
            <a:off x="536896" y="541788"/>
            <a:ext cx="8035255" cy="938719"/>
          </a:xfrm>
          <a:prstGeom prst="rect">
            <a:avLst/>
          </a:prstGeom>
          <a:noFill/>
        </p:spPr>
        <p:txBody>
          <a:bodyPr wrap="square" rtlCol="0">
            <a:spAutoFit/>
          </a:bodyPr>
          <a:lstStyle/>
          <a:p>
            <a:r>
              <a:rPr lang="pl-PL" sz="5500" dirty="0" err="1">
                <a:solidFill>
                  <a:schemeClr val="bg1"/>
                </a:solidFill>
                <a:latin typeface="Aptos ExtraBold" panose="020B0004020202020204" pitchFamily="34" charset="0"/>
              </a:rPr>
              <a:t>Cyberchamy</a:t>
            </a:r>
            <a:endParaRPr lang="pl-PL" sz="5500" dirty="0">
              <a:solidFill>
                <a:schemeClr val="bg1"/>
              </a:solidFill>
              <a:latin typeface="Aptos ExtraBold" panose="020B0004020202020204" pitchFamily="34" charset="0"/>
            </a:endParaRPr>
          </a:p>
        </p:txBody>
      </p:sp>
      <p:sp>
        <p:nvSpPr>
          <p:cNvPr id="4" name="TextBox 3">
            <a:extLst>
              <a:ext uri="{FF2B5EF4-FFF2-40B4-BE49-F238E27FC236}">
                <a16:creationId xmlns:a16="http://schemas.microsoft.com/office/drawing/2014/main" id="{AE969AE2-DA64-6F82-F65F-5E92418CF773}"/>
              </a:ext>
            </a:extLst>
          </p:cNvPr>
          <p:cNvSpPr txBox="1"/>
          <p:nvPr/>
        </p:nvSpPr>
        <p:spPr>
          <a:xfrm>
            <a:off x="560888" y="1685570"/>
            <a:ext cx="7302952" cy="477054"/>
          </a:xfrm>
          <a:prstGeom prst="rect">
            <a:avLst/>
          </a:prstGeom>
          <a:noFill/>
        </p:spPr>
        <p:txBody>
          <a:bodyPr wrap="square" rtlCol="0">
            <a:spAutoFit/>
          </a:bodyPr>
          <a:lstStyle/>
          <a:p>
            <a:r>
              <a:rPr lang="pl-PL" sz="2500" dirty="0">
                <a:solidFill>
                  <a:schemeClr val="bg1"/>
                </a:solidFill>
                <a:latin typeface="Aptos SemiBold" panose="020B0004020202020204" pitchFamily="34" charset="0"/>
              </a:rPr>
              <a:t>Metody</a:t>
            </a:r>
          </a:p>
        </p:txBody>
      </p:sp>
      <p:sp>
        <p:nvSpPr>
          <p:cNvPr id="10" name="TextBox 9">
            <a:extLst>
              <a:ext uri="{FF2B5EF4-FFF2-40B4-BE49-F238E27FC236}">
                <a16:creationId xmlns:a16="http://schemas.microsoft.com/office/drawing/2014/main" id="{B457D2F7-FD52-C88B-575D-2218F8D177B8}"/>
              </a:ext>
            </a:extLst>
          </p:cNvPr>
          <p:cNvSpPr txBox="1"/>
          <p:nvPr/>
        </p:nvSpPr>
        <p:spPr>
          <a:xfrm>
            <a:off x="560888" y="2704745"/>
            <a:ext cx="10221081" cy="2015936"/>
          </a:xfrm>
          <a:prstGeom prst="rect">
            <a:avLst/>
          </a:prstGeom>
          <a:noFill/>
        </p:spPr>
        <p:txBody>
          <a:bodyPr wrap="square" rtlCol="0">
            <a:spAutoFit/>
          </a:bodyPr>
          <a:lstStyle/>
          <a:p>
            <a:pPr marL="342900" indent="-342900">
              <a:buFont typeface="Arial" panose="020B0604020202020204" pitchFamily="34" charset="0"/>
              <a:buChar char="•"/>
            </a:pPr>
            <a:r>
              <a:rPr lang="pl-PL" sz="2500" dirty="0">
                <a:solidFill>
                  <a:schemeClr val="bg1"/>
                </a:solidFill>
                <a:latin typeface="Aptos SemiBold" panose="020B0004020202020204" pitchFamily="34" charset="0"/>
              </a:rPr>
              <a:t>Dyskryminacja i hejt w SM</a:t>
            </a:r>
          </a:p>
          <a:p>
            <a:pPr marL="342900" indent="-342900">
              <a:buFont typeface="Arial" panose="020B0604020202020204" pitchFamily="34" charset="0"/>
              <a:buChar char="•"/>
            </a:pPr>
            <a:r>
              <a:rPr lang="pl-PL" sz="2500" dirty="0">
                <a:solidFill>
                  <a:schemeClr val="bg1"/>
                </a:solidFill>
                <a:latin typeface="Aptos SemiBold" panose="020B0004020202020204" pitchFamily="34" charset="0"/>
              </a:rPr>
              <a:t>Dystrybucja fałszywych informacji (np. ośmieszające fałszywe zdjęcia)</a:t>
            </a:r>
          </a:p>
          <a:p>
            <a:pPr marL="342900" indent="-342900">
              <a:buFont typeface="Arial" panose="020B0604020202020204" pitchFamily="34" charset="0"/>
              <a:buChar char="•"/>
            </a:pPr>
            <a:r>
              <a:rPr lang="pl-PL" sz="2500" dirty="0">
                <a:solidFill>
                  <a:schemeClr val="bg1"/>
                </a:solidFill>
                <a:latin typeface="Aptos SemiBold" panose="020B0004020202020204" pitchFamily="34" charset="0"/>
              </a:rPr>
              <a:t>Upublicznienie wrażliwych informacji</a:t>
            </a:r>
          </a:p>
          <a:p>
            <a:pPr marL="342900" indent="-342900">
              <a:buFont typeface="Arial" panose="020B0604020202020204" pitchFamily="34" charset="0"/>
              <a:buChar char="•"/>
            </a:pPr>
            <a:r>
              <a:rPr lang="pl-PL" sz="2500" dirty="0">
                <a:solidFill>
                  <a:schemeClr val="bg1"/>
                </a:solidFill>
                <a:latin typeface="Aptos SemiBold" panose="020B0004020202020204" pitchFamily="34" charset="0"/>
              </a:rPr>
              <a:t>Przejęcie konta SM i pisanie w imieniu użytkownika</a:t>
            </a:r>
          </a:p>
        </p:txBody>
      </p:sp>
      <p:pic>
        <p:nvPicPr>
          <p:cNvPr id="3" name="Graphic 2">
            <a:extLst>
              <a:ext uri="{FF2B5EF4-FFF2-40B4-BE49-F238E27FC236}">
                <a16:creationId xmlns:a16="http://schemas.microsoft.com/office/drawing/2014/main" id="{18958139-F9B2-BB8B-CF8B-9116C636A071}"/>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4"/>
              </a:ext>
            </a:extLst>
          </a:blip>
          <a:stretch>
            <a:fillRect/>
          </a:stretch>
        </p:blipFill>
        <p:spPr>
          <a:xfrm>
            <a:off x="9200682" y="367323"/>
            <a:ext cx="1162520" cy="190384"/>
          </a:xfrm>
          <a:prstGeom prst="rect">
            <a:avLst/>
          </a:prstGeom>
        </p:spPr>
      </p:pic>
    </p:spTree>
    <p:extLst>
      <p:ext uri="{BB962C8B-B14F-4D97-AF65-F5344CB8AC3E}">
        <p14:creationId xmlns:p14="http://schemas.microsoft.com/office/powerpoint/2010/main" val="1513798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a:extLst>
            <a:ext uri="{FF2B5EF4-FFF2-40B4-BE49-F238E27FC236}">
              <a16:creationId xmlns:a16="http://schemas.microsoft.com/office/drawing/2014/main" id="{5EB1A65C-D3E1-8B4C-FE0F-4EFDBD43D053}"/>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41667218-BA82-4D11-71EA-49E1ACBA1B0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90708" y="1115165"/>
            <a:ext cx="2934133" cy="5375512"/>
          </a:xfrm>
          <a:prstGeom prst="rect">
            <a:avLst/>
          </a:prstGeom>
        </p:spPr>
      </p:pic>
      <p:sp>
        <p:nvSpPr>
          <p:cNvPr id="2" name="TextBox 1">
            <a:extLst>
              <a:ext uri="{FF2B5EF4-FFF2-40B4-BE49-F238E27FC236}">
                <a16:creationId xmlns:a16="http://schemas.microsoft.com/office/drawing/2014/main" id="{A5150D98-31D6-228B-E7E1-9C0BD38561A5}"/>
              </a:ext>
            </a:extLst>
          </p:cNvPr>
          <p:cNvSpPr txBox="1"/>
          <p:nvPr/>
        </p:nvSpPr>
        <p:spPr>
          <a:xfrm>
            <a:off x="536896" y="541788"/>
            <a:ext cx="11094216" cy="1785104"/>
          </a:xfrm>
          <a:prstGeom prst="rect">
            <a:avLst/>
          </a:prstGeom>
          <a:noFill/>
        </p:spPr>
        <p:txBody>
          <a:bodyPr wrap="square" rtlCol="0">
            <a:spAutoFit/>
          </a:bodyPr>
          <a:lstStyle/>
          <a:p>
            <a:r>
              <a:rPr lang="pl-PL" sz="5500" dirty="0" err="1">
                <a:solidFill>
                  <a:schemeClr val="bg1"/>
                </a:solidFill>
                <a:latin typeface="Figtree ExtraBold" pitchFamily="2" charset="0"/>
              </a:rPr>
              <a:t>Cyberzbóje</a:t>
            </a:r>
            <a:endParaRPr lang="pl-PL" sz="5500" dirty="0">
              <a:solidFill>
                <a:schemeClr val="bg1"/>
              </a:solidFill>
              <a:latin typeface="Figtree ExtraBold" pitchFamily="2" charset="0"/>
            </a:endParaRPr>
          </a:p>
          <a:p>
            <a:r>
              <a:rPr lang="pl-PL" sz="5500" dirty="0">
                <a:solidFill>
                  <a:schemeClr val="bg1"/>
                </a:solidFill>
                <a:latin typeface="Figtree ExtraBold" pitchFamily="2" charset="0"/>
              </a:rPr>
              <a:t>i </a:t>
            </a:r>
            <a:r>
              <a:rPr lang="pl-PL" sz="5500" dirty="0" err="1">
                <a:solidFill>
                  <a:schemeClr val="bg1"/>
                </a:solidFill>
                <a:latin typeface="Aptos ExtraBold" panose="020B0004020202020204" pitchFamily="34" charset="0"/>
              </a:rPr>
              <a:t>cyberjełopy</a:t>
            </a:r>
            <a:endParaRPr lang="pl-PL" sz="5500" dirty="0">
              <a:solidFill>
                <a:schemeClr val="bg1"/>
              </a:solidFill>
              <a:latin typeface="Aptos ExtraBold" panose="020B0004020202020204" pitchFamily="34" charset="0"/>
            </a:endParaRPr>
          </a:p>
        </p:txBody>
      </p:sp>
      <p:sp>
        <p:nvSpPr>
          <p:cNvPr id="4" name="TextBox 3">
            <a:extLst>
              <a:ext uri="{FF2B5EF4-FFF2-40B4-BE49-F238E27FC236}">
                <a16:creationId xmlns:a16="http://schemas.microsoft.com/office/drawing/2014/main" id="{52C2261D-EA4E-5560-707E-1FE8CC7C9383}"/>
              </a:ext>
            </a:extLst>
          </p:cNvPr>
          <p:cNvSpPr txBox="1"/>
          <p:nvPr/>
        </p:nvSpPr>
        <p:spPr>
          <a:xfrm>
            <a:off x="560888" y="2572261"/>
            <a:ext cx="7302952" cy="477054"/>
          </a:xfrm>
          <a:prstGeom prst="rect">
            <a:avLst/>
          </a:prstGeom>
          <a:noFill/>
        </p:spPr>
        <p:txBody>
          <a:bodyPr wrap="square" rtlCol="0">
            <a:spAutoFit/>
          </a:bodyPr>
          <a:lstStyle/>
          <a:p>
            <a:r>
              <a:rPr lang="pl-PL" sz="2500" dirty="0">
                <a:solidFill>
                  <a:schemeClr val="bg1"/>
                </a:solidFill>
                <a:latin typeface="Aptos SemiBold" panose="020B0004020202020204" pitchFamily="34" charset="0"/>
              </a:rPr>
              <a:t>Metody</a:t>
            </a:r>
          </a:p>
        </p:txBody>
      </p:sp>
      <p:sp>
        <p:nvSpPr>
          <p:cNvPr id="10" name="TextBox 9">
            <a:extLst>
              <a:ext uri="{FF2B5EF4-FFF2-40B4-BE49-F238E27FC236}">
                <a16:creationId xmlns:a16="http://schemas.microsoft.com/office/drawing/2014/main" id="{9EA00475-1D43-9D02-A3F1-2F1F4B8B21D2}"/>
              </a:ext>
            </a:extLst>
          </p:cNvPr>
          <p:cNvSpPr txBox="1"/>
          <p:nvPr/>
        </p:nvSpPr>
        <p:spPr>
          <a:xfrm>
            <a:off x="560888" y="3591436"/>
            <a:ext cx="6039937" cy="1246495"/>
          </a:xfrm>
          <a:prstGeom prst="rect">
            <a:avLst/>
          </a:prstGeom>
          <a:noFill/>
        </p:spPr>
        <p:txBody>
          <a:bodyPr wrap="square" rtlCol="0">
            <a:spAutoFit/>
          </a:bodyPr>
          <a:lstStyle/>
          <a:p>
            <a:pPr marL="342900" indent="-342900">
              <a:buFont typeface="Arial" panose="020B0604020202020204" pitchFamily="34" charset="0"/>
              <a:buChar char="•"/>
            </a:pPr>
            <a:r>
              <a:rPr lang="pl-PL" sz="2500" dirty="0" err="1">
                <a:solidFill>
                  <a:schemeClr val="bg1"/>
                </a:solidFill>
                <a:latin typeface="Aptos SemiBold" panose="020B0004020202020204" pitchFamily="34" charset="0"/>
              </a:rPr>
              <a:t>Scam</a:t>
            </a:r>
            <a:endParaRPr lang="pl-PL" sz="2500" dirty="0">
              <a:solidFill>
                <a:schemeClr val="bg1"/>
              </a:solidFill>
              <a:latin typeface="Aptos SemiBold" panose="020B0004020202020204" pitchFamily="34" charset="0"/>
            </a:endParaRPr>
          </a:p>
          <a:p>
            <a:pPr marL="342900" indent="-342900">
              <a:buFont typeface="Arial" panose="020B0604020202020204" pitchFamily="34" charset="0"/>
              <a:buChar char="•"/>
            </a:pPr>
            <a:r>
              <a:rPr lang="pl-PL" sz="2500" dirty="0" err="1">
                <a:solidFill>
                  <a:schemeClr val="bg1"/>
                </a:solidFill>
                <a:latin typeface="Aptos SemiBold" panose="020B0004020202020204" pitchFamily="34" charset="0"/>
              </a:rPr>
              <a:t>Phishing</a:t>
            </a:r>
            <a:endParaRPr lang="pl-PL" sz="2500" dirty="0">
              <a:solidFill>
                <a:schemeClr val="bg1"/>
              </a:solidFill>
              <a:latin typeface="Aptos SemiBold" panose="020B0004020202020204" pitchFamily="34" charset="0"/>
            </a:endParaRPr>
          </a:p>
          <a:p>
            <a:pPr marL="342900" indent="-342900">
              <a:buFont typeface="Arial" panose="020B0604020202020204" pitchFamily="34" charset="0"/>
              <a:buChar char="•"/>
            </a:pPr>
            <a:r>
              <a:rPr lang="pl-PL" sz="2500" dirty="0" err="1">
                <a:solidFill>
                  <a:schemeClr val="bg1"/>
                </a:solidFill>
                <a:latin typeface="Aptos SemiBold" panose="020B0004020202020204" pitchFamily="34" charset="0"/>
              </a:rPr>
              <a:t>Spoofing</a:t>
            </a:r>
            <a:endParaRPr lang="pl-PL" sz="2500" dirty="0">
              <a:solidFill>
                <a:schemeClr val="bg1"/>
              </a:solidFill>
              <a:latin typeface="Aptos SemiBold" panose="020B0004020202020204" pitchFamily="34" charset="0"/>
            </a:endParaRPr>
          </a:p>
        </p:txBody>
      </p:sp>
      <p:pic>
        <p:nvPicPr>
          <p:cNvPr id="6" name="Picture 5">
            <a:extLst>
              <a:ext uri="{FF2B5EF4-FFF2-40B4-BE49-F238E27FC236}">
                <a16:creationId xmlns:a16="http://schemas.microsoft.com/office/drawing/2014/main" id="{B9139015-9BC1-FDD6-4A63-54AA24983C19}"/>
              </a:ext>
            </a:extLst>
          </p:cNvPr>
          <p:cNvPicPr>
            <a:picLocks noChangeAspect="1"/>
          </p:cNvPicPr>
          <p:nvPr/>
        </p:nvPicPr>
        <p:blipFill>
          <a:blip r:embed="rId5">
            <a:extLst>
              <a:ext uri="{28A0092B-C50C-407E-A947-70E740481C1C}">
                <a14:useLocalDpi xmlns:a14="http://schemas.microsoft.com/office/drawing/2010/main" val="0"/>
              </a:ext>
            </a:extLst>
          </a:blip>
          <a:srcRect l="35" r="35"/>
          <a:stretch/>
        </p:blipFill>
        <p:spPr>
          <a:xfrm>
            <a:off x="5298172" y="405600"/>
            <a:ext cx="3121051" cy="5721927"/>
          </a:xfrm>
          <a:prstGeom prst="rect">
            <a:avLst/>
          </a:prstGeom>
          <a:effectLst/>
        </p:spPr>
      </p:pic>
      <p:pic>
        <p:nvPicPr>
          <p:cNvPr id="3" name="Graphic 2">
            <a:extLst>
              <a:ext uri="{FF2B5EF4-FFF2-40B4-BE49-F238E27FC236}">
                <a16:creationId xmlns:a16="http://schemas.microsoft.com/office/drawing/2014/main" id="{19CE7759-D600-C6A9-08D5-7AAE551A6288}"/>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6"/>
              </a:ext>
            </a:extLst>
          </a:blip>
          <a:stretch>
            <a:fillRect/>
          </a:stretch>
        </p:blipFill>
        <p:spPr>
          <a:xfrm>
            <a:off x="9200682" y="367323"/>
            <a:ext cx="1162520" cy="190384"/>
          </a:xfrm>
          <a:prstGeom prst="rect">
            <a:avLst/>
          </a:prstGeom>
        </p:spPr>
      </p:pic>
    </p:spTree>
    <p:extLst>
      <p:ext uri="{BB962C8B-B14F-4D97-AF65-F5344CB8AC3E}">
        <p14:creationId xmlns:p14="http://schemas.microsoft.com/office/powerpoint/2010/main" val="42394326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a:extLst>
            <a:ext uri="{FF2B5EF4-FFF2-40B4-BE49-F238E27FC236}">
              <a16:creationId xmlns:a16="http://schemas.microsoft.com/office/drawing/2014/main" id="{9303EC36-05C4-868B-DE9A-7CE3843EF68E}"/>
            </a:ext>
          </a:extLst>
        </p:cNvPr>
        <p:cNvGrpSpPr/>
        <p:nvPr/>
      </p:nvGrpSpPr>
      <p:grpSpPr>
        <a:xfrm>
          <a:off x="0" y="0"/>
          <a:ext cx="0" cy="0"/>
          <a:chOff x="0" y="0"/>
          <a:chExt cx="0" cy="0"/>
        </a:xfrm>
      </p:grpSpPr>
      <p:pic>
        <p:nvPicPr>
          <p:cNvPr id="3" name="Picture 2" descr="A screenshot of a computer&#10;&#10;AI-generated content may be incorrect.">
            <a:extLst>
              <a:ext uri="{FF2B5EF4-FFF2-40B4-BE49-F238E27FC236}">
                <a16:creationId xmlns:a16="http://schemas.microsoft.com/office/drawing/2014/main" id="{CFF4D1B8-9F9B-CB5E-B443-F7CB67BE46E1}"/>
              </a:ext>
            </a:extLst>
          </p:cNvPr>
          <p:cNvPicPr>
            <a:picLocks noChangeAspect="1"/>
          </p:cNvPicPr>
          <p:nvPr/>
        </p:nvPicPr>
        <p:blipFill>
          <a:blip r:embed="rId4">
            <a:extLst>
              <a:ext uri="{28A0092B-C50C-407E-A947-70E740481C1C}">
                <a14:useLocalDpi xmlns:a14="http://schemas.microsoft.com/office/drawing/2010/main" val="0"/>
              </a:ext>
            </a:extLst>
          </a:blip>
          <a:srcRect l="1072" t="1239" r="1072" b="1239"/>
          <a:stretch>
            <a:fillRect/>
          </a:stretch>
        </p:blipFill>
        <p:spPr>
          <a:xfrm>
            <a:off x="1054173" y="535133"/>
            <a:ext cx="4781550" cy="4375150"/>
          </a:xfrm>
          <a:prstGeom prst="rect">
            <a:avLst/>
          </a:prstGeom>
          <a:effectLst>
            <a:outerShdw blurRad="558800" dist="38100" dir="5400000" sx="103000" sy="103000" algn="t" rotWithShape="0">
              <a:prstClr val="black">
                <a:alpha val="34000"/>
              </a:prstClr>
            </a:outerShdw>
          </a:effectLst>
        </p:spPr>
      </p:pic>
      <p:pic>
        <p:nvPicPr>
          <p:cNvPr id="5" name="Picture 4" descr="A screenshot of a chat&#10;&#10;AI-generated content may be incorrect.">
            <a:extLst>
              <a:ext uri="{FF2B5EF4-FFF2-40B4-BE49-F238E27FC236}">
                <a16:creationId xmlns:a16="http://schemas.microsoft.com/office/drawing/2014/main" id="{D6E7595F-C343-565C-71F2-6B255500CAF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90529" y="2849389"/>
            <a:ext cx="6383887" cy="3473478"/>
          </a:xfrm>
          <a:prstGeom prst="rect">
            <a:avLst/>
          </a:prstGeom>
          <a:effectLst>
            <a:outerShdw blurRad="558800" dist="38100" dir="5400000" sx="103000" sy="103000" algn="t" rotWithShape="0">
              <a:prstClr val="black">
                <a:alpha val="34000"/>
              </a:prstClr>
            </a:outerShdw>
          </a:effectLst>
        </p:spPr>
      </p:pic>
      <p:pic>
        <p:nvPicPr>
          <p:cNvPr id="2" name="Graphic 1">
            <a:extLst>
              <a:ext uri="{FF2B5EF4-FFF2-40B4-BE49-F238E27FC236}">
                <a16:creationId xmlns:a16="http://schemas.microsoft.com/office/drawing/2014/main" id="{03BC3B5E-D07B-9E55-7672-9F13CA5F4636}"/>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6"/>
              </a:ext>
            </a:extLst>
          </a:blip>
          <a:stretch>
            <a:fillRect/>
          </a:stretch>
        </p:blipFill>
        <p:spPr>
          <a:xfrm>
            <a:off x="9200682" y="367323"/>
            <a:ext cx="1162520" cy="190384"/>
          </a:xfrm>
          <a:prstGeom prst="rect">
            <a:avLst/>
          </a:prstGeom>
        </p:spPr>
      </p:pic>
    </p:spTree>
    <p:extLst>
      <p:ext uri="{BB962C8B-B14F-4D97-AF65-F5344CB8AC3E}">
        <p14:creationId xmlns:p14="http://schemas.microsoft.com/office/powerpoint/2010/main" val="12673513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a:extLst>
            <a:ext uri="{FF2B5EF4-FFF2-40B4-BE49-F238E27FC236}">
              <a16:creationId xmlns:a16="http://schemas.microsoft.com/office/drawing/2014/main" id="{6A0460E5-113F-1648-5D77-2F04E2A3B3CE}"/>
            </a:ext>
          </a:extLst>
        </p:cNvPr>
        <p:cNvGrpSpPr/>
        <p:nvPr/>
      </p:nvGrpSpPr>
      <p:grpSpPr>
        <a:xfrm>
          <a:off x="0" y="0"/>
          <a:ext cx="0" cy="0"/>
          <a:chOff x="0" y="0"/>
          <a:chExt cx="0" cy="0"/>
        </a:xfrm>
      </p:grpSpPr>
      <p:pic>
        <p:nvPicPr>
          <p:cNvPr id="2" name="Picture 2" descr="s.....3 - Legit czy #scam? &#10;&#10;Tak, wiem, fullHD &#10;&#10;&#10;&#10;SPOILER">
            <a:extLst>
              <a:ext uri="{FF2B5EF4-FFF2-40B4-BE49-F238E27FC236}">
                <a16:creationId xmlns:a16="http://schemas.microsoft.com/office/drawing/2014/main" id="{FF2EAA35-E2F3-BD02-0E8E-D257A865A94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1773" y="0"/>
            <a:ext cx="345491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5A855578-EF50-F928-097D-80DDF3D71785}"/>
              </a:ext>
            </a:extLst>
          </p:cNvPr>
          <p:cNvPicPr>
            <a:picLocks noChangeAspect="1"/>
          </p:cNvPicPr>
          <p:nvPr/>
        </p:nvPicPr>
        <p:blipFill>
          <a:blip r:embed="rId5"/>
          <a:stretch>
            <a:fillRect/>
          </a:stretch>
        </p:blipFill>
        <p:spPr>
          <a:xfrm>
            <a:off x="5082769" y="1143000"/>
            <a:ext cx="5245100" cy="5715000"/>
          </a:xfrm>
          <a:prstGeom prst="rect">
            <a:avLst/>
          </a:prstGeom>
        </p:spPr>
      </p:pic>
      <p:pic>
        <p:nvPicPr>
          <p:cNvPr id="3" name="Graphic 2">
            <a:extLst>
              <a:ext uri="{FF2B5EF4-FFF2-40B4-BE49-F238E27FC236}">
                <a16:creationId xmlns:a16="http://schemas.microsoft.com/office/drawing/2014/main" id="{FF984F48-E714-3A8B-494C-42868953B51D}"/>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6"/>
              </a:ext>
            </a:extLst>
          </a:blip>
          <a:stretch>
            <a:fillRect/>
          </a:stretch>
        </p:blipFill>
        <p:spPr>
          <a:xfrm>
            <a:off x="9200682" y="367323"/>
            <a:ext cx="1162520" cy="190384"/>
          </a:xfrm>
          <a:prstGeom prst="rect">
            <a:avLst/>
          </a:prstGeom>
        </p:spPr>
      </p:pic>
    </p:spTree>
    <p:extLst>
      <p:ext uri="{BB962C8B-B14F-4D97-AF65-F5344CB8AC3E}">
        <p14:creationId xmlns:p14="http://schemas.microsoft.com/office/powerpoint/2010/main" val="30334820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a:extLst>
            <a:ext uri="{FF2B5EF4-FFF2-40B4-BE49-F238E27FC236}">
              <a16:creationId xmlns:a16="http://schemas.microsoft.com/office/drawing/2014/main" id="{B5EE23D1-2708-206C-9072-CBCE1833BFA8}"/>
            </a:ext>
          </a:extLst>
        </p:cNvPr>
        <p:cNvGrpSpPr/>
        <p:nvPr/>
      </p:nvGrpSpPr>
      <p:grpSpPr>
        <a:xfrm>
          <a:off x="0" y="0"/>
          <a:ext cx="0" cy="0"/>
          <a:chOff x="0" y="0"/>
          <a:chExt cx="0" cy="0"/>
        </a:xfrm>
      </p:grpSpPr>
      <p:pic>
        <p:nvPicPr>
          <p:cNvPr id="3" name="Graphic 2">
            <a:extLst>
              <a:ext uri="{FF2B5EF4-FFF2-40B4-BE49-F238E27FC236}">
                <a16:creationId xmlns:a16="http://schemas.microsoft.com/office/drawing/2014/main" id="{7CEBA1BF-05A1-C9CC-FFEC-07E69911C476}"/>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4"/>
              </a:ext>
            </a:extLst>
          </a:blip>
          <a:stretch>
            <a:fillRect/>
          </a:stretch>
        </p:blipFill>
        <p:spPr>
          <a:xfrm>
            <a:off x="9200682" y="367323"/>
            <a:ext cx="1162520" cy="190384"/>
          </a:xfrm>
          <a:prstGeom prst="rect">
            <a:avLst/>
          </a:prstGeom>
        </p:spPr>
      </p:pic>
      <p:pic>
        <p:nvPicPr>
          <p:cNvPr id="6" name="Picture 5" descr="A screenshot of a chat&#10;&#10;AI-generated content may be incorrect.">
            <a:extLst>
              <a:ext uri="{FF2B5EF4-FFF2-40B4-BE49-F238E27FC236}">
                <a16:creationId xmlns:a16="http://schemas.microsoft.com/office/drawing/2014/main" id="{BBC149F3-95F7-7DB4-5FAA-4286E5E2BD3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51323" y="999565"/>
            <a:ext cx="4111879" cy="5857074"/>
          </a:xfrm>
          <a:prstGeom prst="round2SameRect">
            <a:avLst>
              <a:gd name="adj1" fmla="val 8531"/>
              <a:gd name="adj2" fmla="val 0"/>
            </a:avLst>
          </a:prstGeom>
          <a:effectLst>
            <a:outerShdw blurRad="406400" dist="215900" dir="2700000" algn="t" rotWithShape="0">
              <a:prstClr val="black">
                <a:alpha val="40000"/>
              </a:prstClr>
            </a:outerShdw>
          </a:effectLst>
        </p:spPr>
      </p:pic>
      <p:pic>
        <p:nvPicPr>
          <p:cNvPr id="8" name="Picture 7" descr="A screenshot of a chat&#10;&#10;AI-generated content may be incorrect.">
            <a:extLst>
              <a:ext uri="{FF2B5EF4-FFF2-40B4-BE49-F238E27FC236}">
                <a16:creationId xmlns:a16="http://schemas.microsoft.com/office/drawing/2014/main" id="{8971D731-9BD4-F661-2B36-588E1DE3BBC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72300" y="206878"/>
            <a:ext cx="3538561" cy="6482860"/>
          </a:xfrm>
          <a:prstGeom prst="roundRect">
            <a:avLst>
              <a:gd name="adj" fmla="val 5112"/>
            </a:avLst>
          </a:prstGeom>
          <a:effectLst>
            <a:outerShdw blurRad="406400" dist="215900" dir="2700000" algn="t" rotWithShape="0">
              <a:prstClr val="black">
                <a:alpha val="40000"/>
              </a:prstClr>
            </a:outerShdw>
          </a:effectLst>
        </p:spPr>
      </p:pic>
    </p:spTree>
    <p:extLst>
      <p:ext uri="{BB962C8B-B14F-4D97-AF65-F5344CB8AC3E}">
        <p14:creationId xmlns:p14="http://schemas.microsoft.com/office/powerpoint/2010/main" val="40787321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a:extLst>
            <a:ext uri="{FF2B5EF4-FFF2-40B4-BE49-F238E27FC236}">
              <a16:creationId xmlns:a16="http://schemas.microsoft.com/office/drawing/2014/main" id="{035C818D-560E-6B57-BD8B-A624DFC2CA0E}"/>
            </a:ext>
          </a:extLst>
        </p:cNvPr>
        <p:cNvGrpSpPr/>
        <p:nvPr/>
      </p:nvGrpSpPr>
      <p:grpSpPr>
        <a:xfrm>
          <a:off x="0" y="0"/>
          <a:ext cx="0" cy="0"/>
          <a:chOff x="0" y="0"/>
          <a:chExt cx="0" cy="0"/>
        </a:xfrm>
      </p:grpSpPr>
      <p:sp>
        <p:nvSpPr>
          <p:cNvPr id="12" name="TextBox 11">
            <a:extLst>
              <a:ext uri="{FF2B5EF4-FFF2-40B4-BE49-F238E27FC236}">
                <a16:creationId xmlns:a16="http://schemas.microsoft.com/office/drawing/2014/main" id="{98660D47-F0C4-9D38-036D-02AB215D36D0}"/>
              </a:ext>
            </a:extLst>
          </p:cNvPr>
          <p:cNvSpPr txBox="1"/>
          <p:nvPr/>
        </p:nvSpPr>
        <p:spPr>
          <a:xfrm>
            <a:off x="5572846" y="3582631"/>
            <a:ext cx="5241946" cy="553998"/>
          </a:xfrm>
          <a:prstGeom prst="rect">
            <a:avLst/>
          </a:prstGeom>
          <a:noFill/>
        </p:spPr>
        <p:txBody>
          <a:bodyPr wrap="square" rtlCol="0">
            <a:spAutoFit/>
          </a:bodyPr>
          <a:lstStyle/>
          <a:p>
            <a:pPr algn="ctr"/>
            <a:r>
              <a:rPr lang="pl-PL" sz="1500" dirty="0">
                <a:solidFill>
                  <a:schemeClr val="bg2">
                    <a:lumMod val="75000"/>
                  </a:schemeClr>
                </a:solidFill>
              </a:rPr>
              <a:t>Czy Pana(i) dziecku zdarzyło się kiedykolwiek (chociaż raz) zobaczyć treści pornograficzne w Internecie?</a:t>
            </a:r>
          </a:p>
        </p:txBody>
      </p:sp>
      <p:sp>
        <p:nvSpPr>
          <p:cNvPr id="2" name="TextBox 1">
            <a:extLst>
              <a:ext uri="{FF2B5EF4-FFF2-40B4-BE49-F238E27FC236}">
                <a16:creationId xmlns:a16="http://schemas.microsoft.com/office/drawing/2014/main" id="{FDFC6FAB-F54A-A3DE-0379-F4CA313462D1}"/>
              </a:ext>
            </a:extLst>
          </p:cNvPr>
          <p:cNvSpPr txBox="1"/>
          <p:nvPr/>
        </p:nvSpPr>
        <p:spPr>
          <a:xfrm>
            <a:off x="536896" y="541788"/>
            <a:ext cx="11094216" cy="938719"/>
          </a:xfrm>
          <a:prstGeom prst="rect">
            <a:avLst/>
          </a:prstGeom>
          <a:noFill/>
        </p:spPr>
        <p:txBody>
          <a:bodyPr wrap="square" lIns="91440" tIns="45720" rIns="91440" bIns="45720" rtlCol="0" anchor="t">
            <a:spAutoFit/>
          </a:bodyPr>
          <a:lstStyle/>
          <a:p>
            <a:r>
              <a:rPr lang="pl-PL" sz="5500" dirty="0">
                <a:solidFill>
                  <a:schemeClr val="bg1"/>
                </a:solidFill>
                <a:latin typeface="Aptos ExtraBold" panose="020B0004020202020204" pitchFamily="34" charset="0"/>
              </a:rPr>
              <a:t>Szkodliwe treści</a:t>
            </a:r>
            <a:endParaRPr lang="en-US" dirty="0">
              <a:latin typeface="Aptos ExtraBold" panose="020B0004020202020204" pitchFamily="34" charset="0"/>
            </a:endParaRPr>
          </a:p>
        </p:txBody>
      </p:sp>
      <p:sp>
        <p:nvSpPr>
          <p:cNvPr id="10" name="TextBox 9">
            <a:extLst>
              <a:ext uri="{FF2B5EF4-FFF2-40B4-BE49-F238E27FC236}">
                <a16:creationId xmlns:a16="http://schemas.microsoft.com/office/drawing/2014/main" id="{2DBC864E-C073-52B9-AA6E-4E6AB0DDA463}"/>
              </a:ext>
            </a:extLst>
          </p:cNvPr>
          <p:cNvSpPr txBox="1"/>
          <p:nvPr/>
        </p:nvSpPr>
        <p:spPr>
          <a:xfrm>
            <a:off x="541597" y="2077082"/>
            <a:ext cx="6039937" cy="1246495"/>
          </a:xfrm>
          <a:prstGeom prst="rect">
            <a:avLst/>
          </a:prstGeom>
          <a:noFill/>
        </p:spPr>
        <p:txBody>
          <a:bodyPr wrap="square" lIns="91440" tIns="45720" rIns="91440" bIns="45720" rtlCol="0" anchor="t">
            <a:spAutoFit/>
          </a:bodyPr>
          <a:lstStyle/>
          <a:p>
            <a:pPr marL="342900" indent="-342900">
              <a:buFont typeface="Arial" panose="020B0604020202020204" pitchFamily="34" charset="0"/>
              <a:buChar char="•"/>
            </a:pPr>
            <a:r>
              <a:rPr lang="pl-PL" sz="2500" dirty="0">
                <a:solidFill>
                  <a:schemeClr val="bg1"/>
                </a:solidFill>
                <a:latin typeface="Aptos SemiBold" panose="020B0004020202020204" pitchFamily="34" charset="0"/>
              </a:rPr>
              <a:t>Pornografia</a:t>
            </a:r>
          </a:p>
          <a:p>
            <a:pPr marL="342900" indent="-342900">
              <a:buFont typeface="Arial" panose="020B0604020202020204" pitchFamily="34" charset="0"/>
              <a:buChar char="•"/>
            </a:pPr>
            <a:r>
              <a:rPr lang="pl-PL" sz="2500" dirty="0" err="1">
                <a:solidFill>
                  <a:schemeClr val="bg1"/>
                </a:solidFill>
                <a:latin typeface="Aptos SemiBold" panose="020B0004020202020204" pitchFamily="34" charset="0"/>
              </a:rPr>
              <a:t>Gore</a:t>
            </a:r>
            <a:endParaRPr lang="pl-PL" sz="2500" dirty="0">
              <a:solidFill>
                <a:schemeClr val="bg1"/>
              </a:solidFill>
              <a:latin typeface="Aptos SemiBold" panose="020B0004020202020204" pitchFamily="34" charset="0"/>
            </a:endParaRPr>
          </a:p>
          <a:p>
            <a:pPr marL="342900" indent="-342900">
              <a:buFont typeface="Arial" panose="020B0604020202020204" pitchFamily="34" charset="0"/>
              <a:buChar char="•"/>
            </a:pPr>
            <a:r>
              <a:rPr lang="pl-PL" sz="2500" dirty="0" err="1">
                <a:solidFill>
                  <a:schemeClr val="bg1"/>
                </a:solidFill>
                <a:latin typeface="Aptos SemiBold" panose="020B0004020202020204" pitchFamily="34" charset="0"/>
              </a:rPr>
              <a:t>Fake</a:t>
            </a:r>
            <a:r>
              <a:rPr lang="pl-PL" sz="2500" dirty="0">
                <a:solidFill>
                  <a:schemeClr val="bg1"/>
                </a:solidFill>
                <a:latin typeface="Aptos SemiBold" panose="020B0004020202020204" pitchFamily="34" charset="0"/>
              </a:rPr>
              <a:t> news</a:t>
            </a:r>
          </a:p>
        </p:txBody>
      </p:sp>
      <p:sp>
        <p:nvSpPr>
          <p:cNvPr id="3" name="Rectangle: Rounded Corners 2">
            <a:extLst>
              <a:ext uri="{FF2B5EF4-FFF2-40B4-BE49-F238E27FC236}">
                <a16:creationId xmlns:a16="http://schemas.microsoft.com/office/drawing/2014/main" id="{456149F0-9B55-6B7B-55B8-4EF64D0E11FF}"/>
              </a:ext>
            </a:extLst>
          </p:cNvPr>
          <p:cNvSpPr/>
          <p:nvPr/>
        </p:nvSpPr>
        <p:spPr>
          <a:xfrm>
            <a:off x="4872366" y="2884605"/>
            <a:ext cx="3355853" cy="613064"/>
          </a:xfrm>
          <a:prstGeom prst="roundRect">
            <a:avLst>
              <a:gd name="adj" fmla="val 50000"/>
            </a:avLst>
          </a:prstGeom>
          <a:solidFill>
            <a:srgbClr val="C1272D"/>
          </a:solidFill>
          <a:ln w="38100">
            <a:solidFill>
              <a:srgbClr val="C127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 name="Rectangle: Rounded Corners 3">
            <a:extLst>
              <a:ext uri="{FF2B5EF4-FFF2-40B4-BE49-F238E27FC236}">
                <a16:creationId xmlns:a16="http://schemas.microsoft.com/office/drawing/2014/main" id="{B030EC6A-D2F8-8C1B-6827-D7646161E9B8}"/>
              </a:ext>
            </a:extLst>
          </p:cNvPr>
          <p:cNvSpPr/>
          <p:nvPr/>
        </p:nvSpPr>
        <p:spPr>
          <a:xfrm>
            <a:off x="7569642" y="2884605"/>
            <a:ext cx="3910649" cy="613064"/>
          </a:xfrm>
          <a:prstGeom prst="roundRect">
            <a:avLst>
              <a:gd name="adj" fmla="val 50000"/>
            </a:avLst>
          </a:prstGeom>
          <a:no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l-PL"/>
              <a:t> </a:t>
            </a:r>
          </a:p>
        </p:txBody>
      </p:sp>
      <p:sp>
        <p:nvSpPr>
          <p:cNvPr id="5" name="Rectangle 4">
            <a:extLst>
              <a:ext uri="{FF2B5EF4-FFF2-40B4-BE49-F238E27FC236}">
                <a16:creationId xmlns:a16="http://schemas.microsoft.com/office/drawing/2014/main" id="{3C4D5D2B-8F4C-6ED8-8896-BD7415DBBD06}"/>
              </a:ext>
            </a:extLst>
          </p:cNvPr>
          <p:cNvSpPr/>
          <p:nvPr/>
        </p:nvSpPr>
        <p:spPr>
          <a:xfrm>
            <a:off x="6350064" y="2884605"/>
            <a:ext cx="2156510" cy="613064"/>
          </a:xfrm>
          <a:prstGeom prst="rect">
            <a:avLst/>
          </a:prstGeom>
          <a:solidFill>
            <a:schemeClr val="bg1">
              <a:lumMod val="85000"/>
            </a:schemeClr>
          </a:solidFill>
          <a:ln w="38100">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5" name="Rectangle: Rounded Corners 24">
            <a:extLst>
              <a:ext uri="{FF2B5EF4-FFF2-40B4-BE49-F238E27FC236}">
                <a16:creationId xmlns:a16="http://schemas.microsoft.com/office/drawing/2014/main" id="{28116663-657A-BC0A-F635-DEE1824E8C33}"/>
              </a:ext>
            </a:extLst>
          </p:cNvPr>
          <p:cNvSpPr/>
          <p:nvPr/>
        </p:nvSpPr>
        <p:spPr>
          <a:xfrm>
            <a:off x="8506573" y="4856009"/>
            <a:ext cx="2982491" cy="612000"/>
          </a:xfrm>
          <a:prstGeom prst="roundRect">
            <a:avLst>
              <a:gd name="adj" fmla="val 50000"/>
            </a:avLst>
          </a:prstGeom>
          <a:no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l-PL"/>
              <a:t> </a:t>
            </a:r>
          </a:p>
        </p:txBody>
      </p:sp>
      <p:sp>
        <p:nvSpPr>
          <p:cNvPr id="7" name="TextBox 6">
            <a:extLst>
              <a:ext uri="{FF2B5EF4-FFF2-40B4-BE49-F238E27FC236}">
                <a16:creationId xmlns:a16="http://schemas.microsoft.com/office/drawing/2014/main" id="{08EBA666-C51D-EE2F-DB96-0AB66DFEC883}"/>
              </a:ext>
            </a:extLst>
          </p:cNvPr>
          <p:cNvSpPr txBox="1"/>
          <p:nvPr/>
        </p:nvSpPr>
        <p:spPr>
          <a:xfrm>
            <a:off x="6845788" y="2922605"/>
            <a:ext cx="1030351" cy="523220"/>
          </a:xfrm>
          <a:prstGeom prst="rect">
            <a:avLst/>
          </a:prstGeom>
          <a:noFill/>
        </p:spPr>
        <p:txBody>
          <a:bodyPr wrap="square" rtlCol="0">
            <a:spAutoFit/>
          </a:bodyPr>
          <a:lstStyle/>
          <a:p>
            <a:pPr algn="ctr"/>
            <a:r>
              <a:rPr lang="pl-PL" sz="1600" dirty="0">
                <a:solidFill>
                  <a:srgbClr val="C1272D"/>
                </a:solidFill>
                <a:latin typeface="Aptos ExtraBold" panose="020B0004020202020204" pitchFamily="34" charset="0"/>
              </a:rPr>
              <a:t>NIE</a:t>
            </a:r>
          </a:p>
          <a:p>
            <a:pPr algn="ctr"/>
            <a:r>
              <a:rPr lang="pl-PL" sz="1200" dirty="0">
                <a:solidFill>
                  <a:srgbClr val="C1272D"/>
                </a:solidFill>
                <a:latin typeface="Aptos SemiBold" panose="020B0004020202020204" pitchFamily="34" charset="0"/>
              </a:rPr>
              <a:t>31%</a:t>
            </a:r>
          </a:p>
        </p:txBody>
      </p:sp>
      <p:sp>
        <p:nvSpPr>
          <p:cNvPr id="8" name="TextBox 7">
            <a:extLst>
              <a:ext uri="{FF2B5EF4-FFF2-40B4-BE49-F238E27FC236}">
                <a16:creationId xmlns:a16="http://schemas.microsoft.com/office/drawing/2014/main" id="{EE2CF183-E0E8-4D18-F06A-AF487FD7B8DE}"/>
              </a:ext>
            </a:extLst>
          </p:cNvPr>
          <p:cNvSpPr txBox="1"/>
          <p:nvPr/>
        </p:nvSpPr>
        <p:spPr>
          <a:xfrm>
            <a:off x="5135940" y="2922605"/>
            <a:ext cx="1030351" cy="523220"/>
          </a:xfrm>
          <a:prstGeom prst="rect">
            <a:avLst/>
          </a:prstGeom>
          <a:noFill/>
        </p:spPr>
        <p:txBody>
          <a:bodyPr wrap="square" rtlCol="0">
            <a:spAutoFit/>
          </a:bodyPr>
          <a:lstStyle/>
          <a:p>
            <a:pPr algn="ctr"/>
            <a:r>
              <a:rPr lang="pl-PL" sz="1600" dirty="0">
                <a:solidFill>
                  <a:schemeClr val="bg1"/>
                </a:solidFill>
                <a:latin typeface="Aptos ExtraBold" panose="020B0004020202020204" pitchFamily="34" charset="0"/>
              </a:rPr>
              <a:t>TAK</a:t>
            </a:r>
          </a:p>
          <a:p>
            <a:pPr algn="ctr"/>
            <a:r>
              <a:rPr lang="pl-PL" sz="1200" dirty="0">
                <a:solidFill>
                  <a:schemeClr val="bg1"/>
                </a:solidFill>
                <a:latin typeface="Aptos SemiBold" panose="020B0004020202020204" pitchFamily="34" charset="0"/>
              </a:rPr>
              <a:t>22%</a:t>
            </a:r>
          </a:p>
        </p:txBody>
      </p:sp>
      <p:sp>
        <p:nvSpPr>
          <p:cNvPr id="9" name="TextBox 8">
            <a:extLst>
              <a:ext uri="{FF2B5EF4-FFF2-40B4-BE49-F238E27FC236}">
                <a16:creationId xmlns:a16="http://schemas.microsoft.com/office/drawing/2014/main" id="{91A09E9E-1BFB-9CAE-368E-C5B944CE9454}"/>
              </a:ext>
            </a:extLst>
          </p:cNvPr>
          <p:cNvSpPr txBox="1"/>
          <p:nvPr/>
        </p:nvSpPr>
        <p:spPr>
          <a:xfrm>
            <a:off x="9110675" y="2922605"/>
            <a:ext cx="1670668" cy="523220"/>
          </a:xfrm>
          <a:prstGeom prst="rect">
            <a:avLst/>
          </a:prstGeom>
          <a:noFill/>
        </p:spPr>
        <p:txBody>
          <a:bodyPr wrap="square" rtlCol="0">
            <a:spAutoFit/>
          </a:bodyPr>
          <a:lstStyle/>
          <a:p>
            <a:pPr algn="ctr"/>
            <a:r>
              <a:rPr lang="pl-PL" sz="1600" dirty="0">
                <a:solidFill>
                  <a:schemeClr val="bg1"/>
                </a:solidFill>
                <a:latin typeface="Aptos ExtraBold" panose="020B0004020202020204" pitchFamily="34" charset="0"/>
              </a:rPr>
              <a:t>NIE WIEM</a:t>
            </a:r>
          </a:p>
          <a:p>
            <a:pPr algn="ctr"/>
            <a:r>
              <a:rPr lang="pl-PL" sz="1200" dirty="0">
                <a:solidFill>
                  <a:schemeClr val="bg1"/>
                </a:solidFill>
                <a:latin typeface="Aptos SemiBold" panose="020B0004020202020204" pitchFamily="34" charset="0"/>
              </a:rPr>
              <a:t>47%</a:t>
            </a:r>
          </a:p>
        </p:txBody>
      </p:sp>
      <p:sp>
        <p:nvSpPr>
          <p:cNvPr id="11" name="Rectangle: Rounded Corners 10">
            <a:extLst>
              <a:ext uri="{FF2B5EF4-FFF2-40B4-BE49-F238E27FC236}">
                <a16:creationId xmlns:a16="http://schemas.microsoft.com/office/drawing/2014/main" id="{944D1639-1492-472B-F220-6BB30E65A91A}"/>
              </a:ext>
            </a:extLst>
          </p:cNvPr>
          <p:cNvSpPr/>
          <p:nvPr/>
        </p:nvSpPr>
        <p:spPr>
          <a:xfrm>
            <a:off x="4872366" y="4856009"/>
            <a:ext cx="3778464" cy="612000"/>
          </a:xfrm>
          <a:prstGeom prst="roundRect">
            <a:avLst>
              <a:gd name="adj" fmla="val 50000"/>
            </a:avLst>
          </a:prstGeom>
          <a:solidFill>
            <a:srgbClr val="C1272D"/>
          </a:solidFill>
          <a:ln w="38100">
            <a:solidFill>
              <a:srgbClr val="C127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3" name="Rectangle 12">
            <a:extLst>
              <a:ext uri="{FF2B5EF4-FFF2-40B4-BE49-F238E27FC236}">
                <a16:creationId xmlns:a16="http://schemas.microsoft.com/office/drawing/2014/main" id="{674877CD-2D16-C574-3B3C-6D2BF46F6D19}"/>
              </a:ext>
            </a:extLst>
          </p:cNvPr>
          <p:cNvSpPr/>
          <p:nvPr/>
        </p:nvSpPr>
        <p:spPr>
          <a:xfrm>
            <a:off x="7466276" y="4856009"/>
            <a:ext cx="2902226" cy="612000"/>
          </a:xfrm>
          <a:prstGeom prst="rect">
            <a:avLst/>
          </a:prstGeom>
          <a:solidFill>
            <a:schemeClr val="bg1">
              <a:lumMod val="85000"/>
            </a:schemeClr>
          </a:solidFill>
          <a:ln w="38100">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4" name="TextBox 13">
            <a:extLst>
              <a:ext uri="{FF2B5EF4-FFF2-40B4-BE49-F238E27FC236}">
                <a16:creationId xmlns:a16="http://schemas.microsoft.com/office/drawing/2014/main" id="{B686AE18-3F83-C143-DE96-2146D4A5F7AA}"/>
              </a:ext>
            </a:extLst>
          </p:cNvPr>
          <p:cNvSpPr txBox="1"/>
          <p:nvPr/>
        </p:nvSpPr>
        <p:spPr>
          <a:xfrm>
            <a:off x="8264024" y="4905940"/>
            <a:ext cx="1306730" cy="523220"/>
          </a:xfrm>
          <a:prstGeom prst="rect">
            <a:avLst/>
          </a:prstGeom>
          <a:noFill/>
        </p:spPr>
        <p:txBody>
          <a:bodyPr wrap="square" rtlCol="0">
            <a:spAutoFit/>
          </a:bodyPr>
          <a:lstStyle/>
          <a:p>
            <a:pPr algn="ctr"/>
            <a:r>
              <a:rPr lang="pl-PL" sz="1600" dirty="0">
                <a:solidFill>
                  <a:srgbClr val="C1272D"/>
                </a:solidFill>
                <a:latin typeface="Aptos ExtraBold" panose="020B0004020202020204" pitchFamily="34" charset="0"/>
              </a:rPr>
              <a:t>NIE</a:t>
            </a:r>
          </a:p>
          <a:p>
            <a:pPr algn="ctr"/>
            <a:r>
              <a:rPr lang="pl-PL" sz="1200" dirty="0">
                <a:solidFill>
                  <a:srgbClr val="C1272D"/>
                </a:solidFill>
                <a:latin typeface="Aptos SemiBold" panose="020B0004020202020204" pitchFamily="34" charset="0"/>
              </a:rPr>
              <a:t>46%</a:t>
            </a:r>
          </a:p>
        </p:txBody>
      </p:sp>
      <p:sp>
        <p:nvSpPr>
          <p:cNvPr id="15" name="TextBox 14">
            <a:extLst>
              <a:ext uri="{FF2B5EF4-FFF2-40B4-BE49-F238E27FC236}">
                <a16:creationId xmlns:a16="http://schemas.microsoft.com/office/drawing/2014/main" id="{228F3DAC-F06B-43E1-F1A5-0A610C3F0DE5}"/>
              </a:ext>
            </a:extLst>
          </p:cNvPr>
          <p:cNvSpPr txBox="1"/>
          <p:nvPr/>
        </p:nvSpPr>
        <p:spPr>
          <a:xfrm>
            <a:off x="5557747" y="4905940"/>
            <a:ext cx="1408754" cy="523220"/>
          </a:xfrm>
          <a:prstGeom prst="rect">
            <a:avLst/>
          </a:prstGeom>
          <a:noFill/>
        </p:spPr>
        <p:txBody>
          <a:bodyPr wrap="square" rtlCol="0">
            <a:spAutoFit/>
          </a:bodyPr>
          <a:lstStyle/>
          <a:p>
            <a:pPr algn="ctr"/>
            <a:r>
              <a:rPr lang="pl-PL" sz="1600" dirty="0">
                <a:solidFill>
                  <a:schemeClr val="bg1"/>
                </a:solidFill>
                <a:latin typeface="Aptos ExtraBold" panose="020B0004020202020204" pitchFamily="34" charset="0"/>
              </a:rPr>
              <a:t>TAK</a:t>
            </a:r>
            <a:r>
              <a:rPr lang="pl-PL" sz="1600" dirty="0">
                <a:solidFill>
                  <a:schemeClr val="bg1"/>
                </a:solidFill>
                <a:latin typeface="Aptos SemiBold" panose="020B0004020202020204" pitchFamily="34" charset="0"/>
              </a:rPr>
              <a:t> </a:t>
            </a:r>
          </a:p>
          <a:p>
            <a:pPr algn="ctr"/>
            <a:r>
              <a:rPr lang="pl-PL" sz="1200" dirty="0">
                <a:solidFill>
                  <a:schemeClr val="bg1"/>
                </a:solidFill>
                <a:latin typeface="Aptos SemiBold" panose="020B0004020202020204" pitchFamily="34" charset="0"/>
              </a:rPr>
              <a:t>41%</a:t>
            </a:r>
          </a:p>
        </p:txBody>
      </p:sp>
      <p:sp>
        <p:nvSpPr>
          <p:cNvPr id="16" name="TextBox 15">
            <a:extLst>
              <a:ext uri="{FF2B5EF4-FFF2-40B4-BE49-F238E27FC236}">
                <a16:creationId xmlns:a16="http://schemas.microsoft.com/office/drawing/2014/main" id="{32F3CB48-0A00-FD88-01F0-B9B4D2F089F0}"/>
              </a:ext>
            </a:extLst>
          </p:cNvPr>
          <p:cNvSpPr txBox="1"/>
          <p:nvPr/>
        </p:nvSpPr>
        <p:spPr>
          <a:xfrm>
            <a:off x="7620479" y="2463429"/>
            <a:ext cx="1030351" cy="369332"/>
          </a:xfrm>
          <a:prstGeom prst="rect">
            <a:avLst/>
          </a:prstGeom>
          <a:noFill/>
        </p:spPr>
        <p:txBody>
          <a:bodyPr wrap="square" rtlCol="0">
            <a:spAutoFit/>
          </a:bodyPr>
          <a:lstStyle/>
          <a:p>
            <a:pPr algn="ctr"/>
            <a:r>
              <a:rPr lang="pl-PL" dirty="0">
                <a:solidFill>
                  <a:schemeClr val="bg1"/>
                </a:solidFill>
                <a:latin typeface="Aptos SemiBold" panose="020B0004020202020204" pitchFamily="34" charset="0"/>
              </a:rPr>
              <a:t>Rodzice</a:t>
            </a:r>
          </a:p>
        </p:txBody>
      </p:sp>
      <p:sp>
        <p:nvSpPr>
          <p:cNvPr id="17" name="TextBox 16">
            <a:extLst>
              <a:ext uri="{FF2B5EF4-FFF2-40B4-BE49-F238E27FC236}">
                <a16:creationId xmlns:a16="http://schemas.microsoft.com/office/drawing/2014/main" id="{BE5982F5-BF5E-35B1-3D13-54CA2376F4CC}"/>
              </a:ext>
            </a:extLst>
          </p:cNvPr>
          <p:cNvSpPr txBox="1"/>
          <p:nvPr/>
        </p:nvSpPr>
        <p:spPr>
          <a:xfrm>
            <a:off x="7407169" y="4444196"/>
            <a:ext cx="1576829" cy="369332"/>
          </a:xfrm>
          <a:prstGeom prst="rect">
            <a:avLst/>
          </a:prstGeom>
          <a:noFill/>
        </p:spPr>
        <p:txBody>
          <a:bodyPr wrap="square" rtlCol="0">
            <a:spAutoFit/>
          </a:bodyPr>
          <a:lstStyle/>
          <a:p>
            <a:pPr algn="ctr"/>
            <a:r>
              <a:rPr lang="pl-PL" dirty="0">
                <a:solidFill>
                  <a:schemeClr val="bg1"/>
                </a:solidFill>
                <a:latin typeface="Aptos SemiBold" panose="020B0004020202020204" pitchFamily="34" charset="0"/>
              </a:rPr>
              <a:t>Nastolatki</a:t>
            </a:r>
          </a:p>
        </p:txBody>
      </p:sp>
      <p:sp>
        <p:nvSpPr>
          <p:cNvPr id="18" name="TextBox 17">
            <a:extLst>
              <a:ext uri="{FF2B5EF4-FFF2-40B4-BE49-F238E27FC236}">
                <a16:creationId xmlns:a16="http://schemas.microsoft.com/office/drawing/2014/main" id="{3C8C18C1-E5B5-9025-5067-F6B6C6490725}"/>
              </a:ext>
            </a:extLst>
          </p:cNvPr>
          <p:cNvSpPr txBox="1"/>
          <p:nvPr/>
        </p:nvSpPr>
        <p:spPr>
          <a:xfrm>
            <a:off x="5680168" y="5544917"/>
            <a:ext cx="5027301" cy="553998"/>
          </a:xfrm>
          <a:prstGeom prst="rect">
            <a:avLst/>
          </a:prstGeom>
          <a:noFill/>
        </p:spPr>
        <p:txBody>
          <a:bodyPr wrap="square" rtlCol="0">
            <a:spAutoFit/>
          </a:bodyPr>
          <a:lstStyle/>
          <a:p>
            <a:pPr algn="ctr"/>
            <a:r>
              <a:rPr lang="pl-PL" sz="1500" dirty="0">
                <a:solidFill>
                  <a:schemeClr val="bg2">
                    <a:lumMod val="75000"/>
                  </a:schemeClr>
                </a:solidFill>
              </a:rPr>
              <a:t>Czy zdarzyło Ci się kiedykolwiek (chociaż raz) zobaczyć treści pornograficzne w Internecie?</a:t>
            </a:r>
          </a:p>
        </p:txBody>
      </p:sp>
      <p:sp>
        <p:nvSpPr>
          <p:cNvPr id="27" name="TextBox 26">
            <a:extLst>
              <a:ext uri="{FF2B5EF4-FFF2-40B4-BE49-F238E27FC236}">
                <a16:creationId xmlns:a16="http://schemas.microsoft.com/office/drawing/2014/main" id="{7298803E-1EDA-FB17-8161-72E9179C0E28}"/>
              </a:ext>
            </a:extLst>
          </p:cNvPr>
          <p:cNvSpPr txBox="1"/>
          <p:nvPr/>
        </p:nvSpPr>
        <p:spPr>
          <a:xfrm>
            <a:off x="9941327" y="4905940"/>
            <a:ext cx="1946635" cy="523220"/>
          </a:xfrm>
          <a:prstGeom prst="rect">
            <a:avLst/>
          </a:prstGeom>
          <a:noFill/>
        </p:spPr>
        <p:txBody>
          <a:bodyPr wrap="square" rtlCol="0">
            <a:spAutoFit/>
          </a:bodyPr>
          <a:lstStyle/>
          <a:p>
            <a:pPr algn="ctr"/>
            <a:r>
              <a:rPr lang="pl-PL" sz="1600" dirty="0">
                <a:solidFill>
                  <a:schemeClr val="bg1"/>
                </a:solidFill>
                <a:latin typeface="Aptos ExtraBold" panose="020B0004020202020204" pitchFamily="34" charset="0"/>
              </a:rPr>
              <a:t>NIE WIEM</a:t>
            </a:r>
          </a:p>
          <a:p>
            <a:pPr algn="ctr"/>
            <a:r>
              <a:rPr lang="pl-PL" sz="1200" dirty="0">
                <a:solidFill>
                  <a:schemeClr val="bg1"/>
                </a:solidFill>
                <a:latin typeface="Aptos SemiBold" panose="020B0004020202020204" pitchFamily="34" charset="0"/>
              </a:rPr>
              <a:t>13%</a:t>
            </a:r>
            <a:endParaRPr lang="pl-PL" sz="1600" dirty="0">
              <a:solidFill>
                <a:schemeClr val="bg1"/>
              </a:solidFill>
              <a:latin typeface="Aptos SemiBold" panose="020B0004020202020204" pitchFamily="34" charset="0"/>
            </a:endParaRPr>
          </a:p>
        </p:txBody>
      </p:sp>
      <p:pic>
        <p:nvPicPr>
          <p:cNvPr id="6" name="Graphic 5">
            <a:extLst>
              <a:ext uri="{FF2B5EF4-FFF2-40B4-BE49-F238E27FC236}">
                <a16:creationId xmlns:a16="http://schemas.microsoft.com/office/drawing/2014/main" id="{85BBAE56-C7A7-235D-D8E6-3FC8AD4BCF4E}"/>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4"/>
              </a:ext>
            </a:extLst>
          </a:blip>
          <a:stretch>
            <a:fillRect/>
          </a:stretch>
        </p:blipFill>
        <p:spPr>
          <a:xfrm>
            <a:off x="9200682" y="367323"/>
            <a:ext cx="1162520" cy="190384"/>
          </a:xfrm>
          <a:prstGeom prst="rect">
            <a:avLst/>
          </a:prstGeom>
        </p:spPr>
      </p:pic>
    </p:spTree>
    <p:extLst>
      <p:ext uri="{BB962C8B-B14F-4D97-AF65-F5344CB8AC3E}">
        <p14:creationId xmlns:p14="http://schemas.microsoft.com/office/powerpoint/2010/main" val="12396653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a:extLst>
            <a:ext uri="{FF2B5EF4-FFF2-40B4-BE49-F238E27FC236}">
              <a16:creationId xmlns:a16="http://schemas.microsoft.com/office/drawing/2014/main" id="{EBD92C35-0ADA-4B51-5FDC-5F0E54A8462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615BE5D-541E-8C7B-F3B1-4EFD25436438}"/>
              </a:ext>
            </a:extLst>
          </p:cNvPr>
          <p:cNvSpPr txBox="1"/>
          <p:nvPr/>
        </p:nvSpPr>
        <p:spPr>
          <a:xfrm>
            <a:off x="536896" y="541788"/>
            <a:ext cx="8035255" cy="938719"/>
          </a:xfrm>
          <a:prstGeom prst="rect">
            <a:avLst/>
          </a:prstGeom>
          <a:noFill/>
        </p:spPr>
        <p:txBody>
          <a:bodyPr wrap="square" rtlCol="0">
            <a:spAutoFit/>
          </a:bodyPr>
          <a:lstStyle/>
          <a:p>
            <a:r>
              <a:rPr lang="pl-PL" sz="5500" dirty="0">
                <a:solidFill>
                  <a:schemeClr val="bg1"/>
                </a:solidFill>
                <a:latin typeface="Aptos ExtraBold" panose="020B0004020202020204" pitchFamily="34" charset="0"/>
              </a:rPr>
              <a:t>Szkodliwe treści</a:t>
            </a:r>
            <a:endParaRPr lang="en-US" sz="6000" dirty="0">
              <a:latin typeface="Aptos ExtraBold" panose="020B0004020202020204" pitchFamily="34" charset="0"/>
            </a:endParaRPr>
          </a:p>
        </p:txBody>
      </p:sp>
      <p:sp>
        <p:nvSpPr>
          <p:cNvPr id="4" name="TextBox 3">
            <a:extLst>
              <a:ext uri="{FF2B5EF4-FFF2-40B4-BE49-F238E27FC236}">
                <a16:creationId xmlns:a16="http://schemas.microsoft.com/office/drawing/2014/main" id="{F6CF8D01-3E1D-E84B-FCA5-909A1FCE3C70}"/>
              </a:ext>
            </a:extLst>
          </p:cNvPr>
          <p:cNvSpPr txBox="1"/>
          <p:nvPr/>
        </p:nvSpPr>
        <p:spPr>
          <a:xfrm>
            <a:off x="560888" y="1685570"/>
            <a:ext cx="7302952" cy="477054"/>
          </a:xfrm>
          <a:prstGeom prst="rect">
            <a:avLst/>
          </a:prstGeom>
          <a:noFill/>
        </p:spPr>
        <p:txBody>
          <a:bodyPr wrap="square" rtlCol="0">
            <a:spAutoFit/>
          </a:bodyPr>
          <a:lstStyle/>
          <a:p>
            <a:r>
              <a:rPr lang="pl-PL" sz="2500">
                <a:solidFill>
                  <a:schemeClr val="bg1"/>
                </a:solidFill>
                <a:latin typeface="Aptos SemiBold" panose="020B0004020202020204" pitchFamily="34" charset="0"/>
              </a:rPr>
              <a:t>Pornografia</a:t>
            </a:r>
          </a:p>
        </p:txBody>
      </p:sp>
      <p:sp>
        <p:nvSpPr>
          <p:cNvPr id="3" name="TextBox 2">
            <a:extLst>
              <a:ext uri="{FF2B5EF4-FFF2-40B4-BE49-F238E27FC236}">
                <a16:creationId xmlns:a16="http://schemas.microsoft.com/office/drawing/2014/main" id="{A80A109C-FBD0-E0AE-03E8-CD8EDCC0F5DA}"/>
              </a:ext>
            </a:extLst>
          </p:cNvPr>
          <p:cNvSpPr txBox="1"/>
          <p:nvPr/>
        </p:nvSpPr>
        <p:spPr>
          <a:xfrm>
            <a:off x="560887" y="2531194"/>
            <a:ext cx="3190498" cy="1446550"/>
          </a:xfrm>
          <a:prstGeom prst="rect">
            <a:avLst/>
          </a:prstGeom>
          <a:noFill/>
        </p:spPr>
        <p:txBody>
          <a:bodyPr wrap="square" rtlCol="0">
            <a:spAutoFit/>
          </a:bodyPr>
          <a:lstStyle/>
          <a:p>
            <a:r>
              <a:rPr lang="pl-PL" sz="8800">
                <a:solidFill>
                  <a:srgbClr val="C1272D"/>
                </a:solidFill>
                <a:latin typeface="Aptos ExtraBold" panose="020B0004020202020204" pitchFamily="34" charset="0"/>
              </a:rPr>
              <a:t>11 lat</a:t>
            </a:r>
          </a:p>
        </p:txBody>
      </p:sp>
      <p:sp>
        <p:nvSpPr>
          <p:cNvPr id="5" name="TextBox 4">
            <a:extLst>
              <a:ext uri="{FF2B5EF4-FFF2-40B4-BE49-F238E27FC236}">
                <a16:creationId xmlns:a16="http://schemas.microsoft.com/office/drawing/2014/main" id="{2CEBE735-8029-11C6-86EA-4616CF6427BF}"/>
              </a:ext>
            </a:extLst>
          </p:cNvPr>
          <p:cNvSpPr txBox="1"/>
          <p:nvPr/>
        </p:nvSpPr>
        <p:spPr>
          <a:xfrm>
            <a:off x="560888" y="4104677"/>
            <a:ext cx="3455233" cy="1246495"/>
          </a:xfrm>
          <a:prstGeom prst="rect">
            <a:avLst/>
          </a:prstGeom>
          <a:noFill/>
        </p:spPr>
        <p:txBody>
          <a:bodyPr wrap="square" rtlCol="0">
            <a:spAutoFit/>
          </a:bodyPr>
          <a:lstStyle/>
          <a:p>
            <a:r>
              <a:rPr lang="pl-PL" sz="2500" dirty="0">
                <a:solidFill>
                  <a:schemeClr val="bg1"/>
                </a:solidFill>
                <a:latin typeface="Aptos SemiBold" panose="020B0004020202020204" pitchFamily="34" charset="0"/>
              </a:rPr>
              <a:t>i 3 miesiące, to średni wiek inicjacji pornograficznej</a:t>
            </a:r>
          </a:p>
        </p:txBody>
      </p:sp>
      <p:sp>
        <p:nvSpPr>
          <p:cNvPr id="6" name="TextBox 5">
            <a:extLst>
              <a:ext uri="{FF2B5EF4-FFF2-40B4-BE49-F238E27FC236}">
                <a16:creationId xmlns:a16="http://schemas.microsoft.com/office/drawing/2014/main" id="{AF91999E-D16F-8AD0-B767-7D011A1615D7}"/>
              </a:ext>
            </a:extLst>
          </p:cNvPr>
          <p:cNvSpPr txBox="1"/>
          <p:nvPr/>
        </p:nvSpPr>
        <p:spPr>
          <a:xfrm>
            <a:off x="4408607" y="2500036"/>
            <a:ext cx="2805842" cy="1446550"/>
          </a:xfrm>
          <a:prstGeom prst="rect">
            <a:avLst/>
          </a:prstGeom>
          <a:noFill/>
        </p:spPr>
        <p:txBody>
          <a:bodyPr wrap="square" rtlCol="0">
            <a:spAutoFit/>
          </a:bodyPr>
          <a:lstStyle/>
          <a:p>
            <a:r>
              <a:rPr lang="pl-PL" sz="8800">
                <a:solidFill>
                  <a:srgbClr val="C1272D"/>
                </a:solidFill>
                <a:latin typeface="Aptos ExtraBold" panose="020B0004020202020204" pitchFamily="34" charset="0"/>
              </a:rPr>
              <a:t>20%</a:t>
            </a:r>
          </a:p>
        </p:txBody>
      </p:sp>
      <p:sp>
        <p:nvSpPr>
          <p:cNvPr id="8" name="TextBox 7">
            <a:extLst>
              <a:ext uri="{FF2B5EF4-FFF2-40B4-BE49-F238E27FC236}">
                <a16:creationId xmlns:a16="http://schemas.microsoft.com/office/drawing/2014/main" id="{AC109939-ED99-C836-209B-866D75806051}"/>
              </a:ext>
            </a:extLst>
          </p:cNvPr>
          <p:cNvSpPr txBox="1"/>
          <p:nvPr/>
        </p:nvSpPr>
        <p:spPr>
          <a:xfrm>
            <a:off x="8175879" y="2500036"/>
            <a:ext cx="2805842" cy="1446550"/>
          </a:xfrm>
          <a:prstGeom prst="rect">
            <a:avLst/>
          </a:prstGeom>
          <a:noFill/>
        </p:spPr>
        <p:txBody>
          <a:bodyPr wrap="square" rtlCol="0">
            <a:spAutoFit/>
          </a:bodyPr>
          <a:lstStyle/>
          <a:p>
            <a:r>
              <a:rPr lang="pl-PL" sz="8800">
                <a:solidFill>
                  <a:srgbClr val="C1272D"/>
                </a:solidFill>
                <a:latin typeface="Aptos ExtraBold" panose="020B0004020202020204" pitchFamily="34" charset="0"/>
              </a:rPr>
              <a:t>25%</a:t>
            </a:r>
          </a:p>
        </p:txBody>
      </p:sp>
      <p:sp>
        <p:nvSpPr>
          <p:cNvPr id="9" name="TextBox 8">
            <a:extLst>
              <a:ext uri="{FF2B5EF4-FFF2-40B4-BE49-F238E27FC236}">
                <a16:creationId xmlns:a16="http://schemas.microsoft.com/office/drawing/2014/main" id="{D5B70860-D620-E46E-7717-ABD4690AAB5C}"/>
              </a:ext>
            </a:extLst>
          </p:cNvPr>
          <p:cNvSpPr txBox="1"/>
          <p:nvPr/>
        </p:nvSpPr>
        <p:spPr>
          <a:xfrm>
            <a:off x="4408607" y="4110883"/>
            <a:ext cx="3550650" cy="1631216"/>
          </a:xfrm>
          <a:prstGeom prst="rect">
            <a:avLst/>
          </a:prstGeom>
          <a:noFill/>
        </p:spPr>
        <p:txBody>
          <a:bodyPr wrap="square" rtlCol="0">
            <a:spAutoFit/>
          </a:bodyPr>
          <a:lstStyle/>
          <a:p>
            <a:r>
              <a:rPr lang="pl-PL" sz="2500">
                <a:solidFill>
                  <a:schemeClr val="bg1"/>
                </a:solidFill>
                <a:latin typeface="Aptos SemiBold" panose="020B0004020202020204" pitchFamily="34" charset="0"/>
              </a:rPr>
              <a:t>chłopców ogląda pornografię przynajmniej raz dziennie</a:t>
            </a:r>
          </a:p>
        </p:txBody>
      </p:sp>
      <p:sp>
        <p:nvSpPr>
          <p:cNvPr id="11" name="TextBox 10">
            <a:extLst>
              <a:ext uri="{FF2B5EF4-FFF2-40B4-BE49-F238E27FC236}">
                <a16:creationId xmlns:a16="http://schemas.microsoft.com/office/drawing/2014/main" id="{56D2E2C8-AF53-E873-EAC9-6A86EB0EC256}"/>
              </a:ext>
            </a:extLst>
          </p:cNvPr>
          <p:cNvSpPr txBox="1"/>
          <p:nvPr/>
        </p:nvSpPr>
        <p:spPr>
          <a:xfrm>
            <a:off x="8175879" y="4104677"/>
            <a:ext cx="3455233" cy="1246495"/>
          </a:xfrm>
          <a:prstGeom prst="rect">
            <a:avLst/>
          </a:prstGeom>
          <a:noFill/>
        </p:spPr>
        <p:txBody>
          <a:bodyPr wrap="square" rtlCol="0">
            <a:spAutoFit/>
          </a:bodyPr>
          <a:lstStyle/>
          <a:p>
            <a:r>
              <a:rPr lang="pl-PL" sz="2500">
                <a:solidFill>
                  <a:schemeClr val="bg1"/>
                </a:solidFill>
                <a:latin typeface="Aptos SemiBold" panose="020B0004020202020204" pitchFamily="34" charset="0"/>
              </a:rPr>
              <a:t>chłopców ogląda raz lub kilka razy </a:t>
            </a:r>
          </a:p>
          <a:p>
            <a:r>
              <a:rPr lang="pl-PL" sz="2500">
                <a:solidFill>
                  <a:schemeClr val="bg1"/>
                </a:solidFill>
                <a:latin typeface="Aptos SemiBold" panose="020B0004020202020204" pitchFamily="34" charset="0"/>
              </a:rPr>
              <a:t>w tygodniu</a:t>
            </a:r>
          </a:p>
        </p:txBody>
      </p:sp>
      <p:pic>
        <p:nvPicPr>
          <p:cNvPr id="7" name="Graphic 6">
            <a:extLst>
              <a:ext uri="{FF2B5EF4-FFF2-40B4-BE49-F238E27FC236}">
                <a16:creationId xmlns:a16="http://schemas.microsoft.com/office/drawing/2014/main" id="{DD5CB303-385C-53EB-C9D8-2A8D8AAA6ED1}"/>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4"/>
              </a:ext>
            </a:extLst>
          </a:blip>
          <a:stretch>
            <a:fillRect/>
          </a:stretch>
        </p:blipFill>
        <p:spPr>
          <a:xfrm>
            <a:off x="9200682" y="367323"/>
            <a:ext cx="1162520" cy="190384"/>
          </a:xfrm>
          <a:prstGeom prst="rect">
            <a:avLst/>
          </a:prstGeom>
        </p:spPr>
      </p:pic>
    </p:spTree>
    <p:extLst>
      <p:ext uri="{BB962C8B-B14F-4D97-AF65-F5344CB8AC3E}">
        <p14:creationId xmlns:p14="http://schemas.microsoft.com/office/powerpoint/2010/main" val="6839452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a:extLst>
            <a:ext uri="{FF2B5EF4-FFF2-40B4-BE49-F238E27FC236}">
              <a16:creationId xmlns:a16="http://schemas.microsoft.com/office/drawing/2014/main" id="{AC033473-99BB-B8BD-8882-9D58CEA8D5B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4AB8157-849C-A837-B7B3-25CC3CED9B60}"/>
              </a:ext>
            </a:extLst>
          </p:cNvPr>
          <p:cNvSpPr txBox="1"/>
          <p:nvPr/>
        </p:nvSpPr>
        <p:spPr>
          <a:xfrm>
            <a:off x="536896" y="541788"/>
            <a:ext cx="8035255" cy="938719"/>
          </a:xfrm>
          <a:prstGeom prst="rect">
            <a:avLst/>
          </a:prstGeom>
          <a:noFill/>
        </p:spPr>
        <p:txBody>
          <a:bodyPr wrap="square" rtlCol="0">
            <a:spAutoFit/>
          </a:bodyPr>
          <a:lstStyle/>
          <a:p>
            <a:r>
              <a:rPr lang="pl-PL" sz="5500" dirty="0">
                <a:solidFill>
                  <a:schemeClr val="bg1"/>
                </a:solidFill>
                <a:latin typeface="Aptos ExtraBold" panose="020B0004020202020204" pitchFamily="34" charset="0"/>
              </a:rPr>
              <a:t>Szkodliwe treści</a:t>
            </a:r>
            <a:endParaRPr lang="en-US" sz="6000" dirty="0">
              <a:latin typeface="Aptos ExtraBold" panose="020B0004020202020204" pitchFamily="34" charset="0"/>
            </a:endParaRPr>
          </a:p>
        </p:txBody>
      </p:sp>
      <p:sp>
        <p:nvSpPr>
          <p:cNvPr id="4" name="TextBox 3">
            <a:extLst>
              <a:ext uri="{FF2B5EF4-FFF2-40B4-BE49-F238E27FC236}">
                <a16:creationId xmlns:a16="http://schemas.microsoft.com/office/drawing/2014/main" id="{5DD8008F-988A-19BA-3581-B38EDE13B444}"/>
              </a:ext>
            </a:extLst>
          </p:cNvPr>
          <p:cNvSpPr txBox="1"/>
          <p:nvPr/>
        </p:nvSpPr>
        <p:spPr>
          <a:xfrm>
            <a:off x="560888" y="1685570"/>
            <a:ext cx="7302952" cy="477054"/>
          </a:xfrm>
          <a:prstGeom prst="rect">
            <a:avLst/>
          </a:prstGeom>
          <a:noFill/>
        </p:spPr>
        <p:txBody>
          <a:bodyPr wrap="square" rtlCol="0">
            <a:spAutoFit/>
          </a:bodyPr>
          <a:lstStyle/>
          <a:p>
            <a:r>
              <a:rPr lang="pl-PL" sz="2500" dirty="0" err="1">
                <a:solidFill>
                  <a:schemeClr val="bg1"/>
                </a:solidFill>
                <a:latin typeface="Aptos SemiBold" panose="020B0004020202020204" pitchFamily="34" charset="0"/>
              </a:rPr>
              <a:t>Gore</a:t>
            </a:r>
            <a:endParaRPr lang="pl-PL" sz="2500" dirty="0">
              <a:solidFill>
                <a:schemeClr val="bg1"/>
              </a:solidFill>
              <a:latin typeface="Aptos SemiBold" panose="020B0004020202020204" pitchFamily="34" charset="0"/>
            </a:endParaRPr>
          </a:p>
        </p:txBody>
      </p:sp>
      <p:sp>
        <p:nvSpPr>
          <p:cNvPr id="7" name="TextBox 6">
            <a:extLst>
              <a:ext uri="{FF2B5EF4-FFF2-40B4-BE49-F238E27FC236}">
                <a16:creationId xmlns:a16="http://schemas.microsoft.com/office/drawing/2014/main" id="{526F7853-F8EC-A4FF-C1B1-5BDE98141F10}"/>
              </a:ext>
            </a:extLst>
          </p:cNvPr>
          <p:cNvSpPr txBox="1"/>
          <p:nvPr/>
        </p:nvSpPr>
        <p:spPr>
          <a:xfrm>
            <a:off x="560888" y="2704745"/>
            <a:ext cx="5187905" cy="2400657"/>
          </a:xfrm>
          <a:prstGeom prst="rect">
            <a:avLst/>
          </a:prstGeom>
          <a:noFill/>
        </p:spPr>
        <p:txBody>
          <a:bodyPr wrap="square" rtlCol="0">
            <a:spAutoFit/>
          </a:bodyPr>
          <a:lstStyle/>
          <a:p>
            <a:pPr marL="342900" indent="-342900">
              <a:buFont typeface="Arial" panose="020B0604020202020204" pitchFamily="34" charset="0"/>
              <a:buChar char="•"/>
            </a:pPr>
            <a:r>
              <a:rPr lang="pl-PL" sz="2500">
                <a:solidFill>
                  <a:schemeClr val="bg1"/>
                </a:solidFill>
                <a:latin typeface="Aptos SemiBold" panose="020B0004020202020204" pitchFamily="34" charset="0"/>
              </a:rPr>
              <a:t>Drastyczne materiały wysyłane np. przez komunikatory</a:t>
            </a:r>
          </a:p>
          <a:p>
            <a:pPr marL="342900" indent="-342900">
              <a:buFont typeface="Arial" panose="020B0604020202020204" pitchFamily="34" charset="0"/>
              <a:buChar char="•"/>
            </a:pPr>
            <a:r>
              <a:rPr lang="pl-PL" sz="2500">
                <a:solidFill>
                  <a:schemeClr val="bg1"/>
                </a:solidFill>
                <a:latin typeface="Aptos SemiBold" panose="020B0004020202020204" pitchFamily="34" charset="0"/>
              </a:rPr>
              <a:t>Wiele dzieci poniżej 12. roku życia ma z nimi styczność </a:t>
            </a:r>
            <a:br>
              <a:rPr lang="pl-PL" sz="2500">
                <a:solidFill>
                  <a:schemeClr val="bg1"/>
                </a:solidFill>
                <a:latin typeface="Aptos SemiBold" panose="020B0004020202020204" pitchFamily="34" charset="0"/>
              </a:rPr>
            </a:br>
            <a:r>
              <a:rPr lang="pl-PL" sz="2500">
                <a:solidFill>
                  <a:schemeClr val="bg1"/>
                </a:solidFill>
                <a:latin typeface="Aptos SemiBold" panose="020B0004020202020204" pitchFamily="34" charset="0"/>
              </a:rPr>
              <a:t>w telefonie</a:t>
            </a:r>
          </a:p>
          <a:p>
            <a:pPr marL="342900" indent="-342900">
              <a:buFont typeface="Arial" panose="020B0604020202020204" pitchFamily="34" charset="0"/>
              <a:buChar char="•"/>
            </a:pPr>
            <a:r>
              <a:rPr lang="pl-PL" sz="2500">
                <a:solidFill>
                  <a:schemeClr val="bg1"/>
                </a:solidFill>
                <a:latin typeface="Aptos SemiBold" panose="020B0004020202020204" pitchFamily="34" charset="0"/>
              </a:rPr>
              <a:t>Skutki do przewidzenia</a:t>
            </a:r>
          </a:p>
        </p:txBody>
      </p:sp>
      <p:cxnSp>
        <p:nvCxnSpPr>
          <p:cNvPr id="41" name="Straight Connector 40">
            <a:extLst>
              <a:ext uri="{FF2B5EF4-FFF2-40B4-BE49-F238E27FC236}">
                <a16:creationId xmlns:a16="http://schemas.microsoft.com/office/drawing/2014/main" id="{A29DAA6E-4861-ADF1-CDE5-6AF57967E578}"/>
              </a:ext>
            </a:extLst>
          </p:cNvPr>
          <p:cNvCxnSpPr/>
          <p:nvPr/>
        </p:nvCxnSpPr>
        <p:spPr>
          <a:xfrm>
            <a:off x="8412477" y="1789044"/>
            <a:ext cx="0" cy="3331596"/>
          </a:xfrm>
          <a:prstGeom prst="line">
            <a:avLst/>
          </a:prstGeom>
          <a:ln>
            <a:solidFill>
              <a:schemeClr val="bg2">
                <a:lumMod val="25000"/>
              </a:schemeClr>
            </a:solidFill>
          </a:ln>
        </p:spPr>
        <p:style>
          <a:lnRef idx="2">
            <a:schemeClr val="accent1"/>
          </a:lnRef>
          <a:fillRef idx="0">
            <a:schemeClr val="accent1"/>
          </a:fillRef>
          <a:effectRef idx="1">
            <a:schemeClr val="accent1"/>
          </a:effectRef>
          <a:fontRef idx="minor">
            <a:schemeClr val="tx1"/>
          </a:fontRef>
        </p:style>
      </p:cxnSp>
      <p:cxnSp>
        <p:nvCxnSpPr>
          <p:cNvPr id="42" name="Straight Connector 41">
            <a:extLst>
              <a:ext uri="{FF2B5EF4-FFF2-40B4-BE49-F238E27FC236}">
                <a16:creationId xmlns:a16="http://schemas.microsoft.com/office/drawing/2014/main" id="{F8C3AAE7-0790-3F45-89B6-5EE8EAD6F8BF}"/>
              </a:ext>
            </a:extLst>
          </p:cNvPr>
          <p:cNvCxnSpPr>
            <a:cxnSpLocks/>
          </p:cNvCxnSpPr>
          <p:nvPr/>
        </p:nvCxnSpPr>
        <p:spPr>
          <a:xfrm flipV="1">
            <a:off x="8412477" y="5088027"/>
            <a:ext cx="3188474" cy="22816"/>
          </a:xfrm>
          <a:prstGeom prst="line">
            <a:avLst/>
          </a:prstGeom>
          <a:ln>
            <a:solidFill>
              <a:schemeClr val="bg2">
                <a:lumMod val="25000"/>
              </a:schemeClr>
            </a:solidFill>
          </a:ln>
        </p:spPr>
        <p:style>
          <a:lnRef idx="2">
            <a:schemeClr val="accent1"/>
          </a:lnRef>
          <a:fillRef idx="0">
            <a:schemeClr val="accent1"/>
          </a:fillRef>
          <a:effectRef idx="1">
            <a:schemeClr val="accent1"/>
          </a:effectRef>
          <a:fontRef idx="minor">
            <a:schemeClr val="tx1"/>
          </a:fontRef>
        </p:style>
      </p:cxnSp>
      <p:cxnSp>
        <p:nvCxnSpPr>
          <p:cNvPr id="43" name="Straight Connector 42">
            <a:extLst>
              <a:ext uri="{FF2B5EF4-FFF2-40B4-BE49-F238E27FC236}">
                <a16:creationId xmlns:a16="http://schemas.microsoft.com/office/drawing/2014/main" id="{DEB988E5-A24C-6D3A-6C38-476B7362C40F}"/>
              </a:ext>
            </a:extLst>
          </p:cNvPr>
          <p:cNvCxnSpPr/>
          <p:nvPr/>
        </p:nvCxnSpPr>
        <p:spPr>
          <a:xfrm>
            <a:off x="9850605" y="1773806"/>
            <a:ext cx="0" cy="3331596"/>
          </a:xfrm>
          <a:prstGeom prst="line">
            <a:avLst/>
          </a:prstGeom>
          <a:ln>
            <a:solidFill>
              <a:schemeClr val="bg2">
                <a:lumMod val="25000"/>
              </a:schemeClr>
            </a:solidFill>
            <a:prstDash val="sysDot"/>
          </a:ln>
        </p:spPr>
        <p:style>
          <a:lnRef idx="2">
            <a:schemeClr val="accent1"/>
          </a:lnRef>
          <a:fillRef idx="0">
            <a:schemeClr val="accent1"/>
          </a:fillRef>
          <a:effectRef idx="1">
            <a:schemeClr val="accent1"/>
          </a:effectRef>
          <a:fontRef idx="minor">
            <a:schemeClr val="tx1"/>
          </a:fontRef>
        </p:style>
      </p:cxnSp>
      <p:cxnSp>
        <p:nvCxnSpPr>
          <p:cNvPr id="44" name="Straight Connector 43">
            <a:extLst>
              <a:ext uri="{FF2B5EF4-FFF2-40B4-BE49-F238E27FC236}">
                <a16:creationId xmlns:a16="http://schemas.microsoft.com/office/drawing/2014/main" id="{113F890E-568A-C58E-7CFA-AB01EED656F7}"/>
              </a:ext>
            </a:extLst>
          </p:cNvPr>
          <p:cNvCxnSpPr/>
          <p:nvPr/>
        </p:nvCxnSpPr>
        <p:spPr>
          <a:xfrm>
            <a:off x="11330865" y="1773806"/>
            <a:ext cx="0" cy="3331596"/>
          </a:xfrm>
          <a:prstGeom prst="line">
            <a:avLst/>
          </a:prstGeom>
          <a:ln>
            <a:solidFill>
              <a:schemeClr val="bg2">
                <a:lumMod val="25000"/>
              </a:schemeClr>
            </a:solidFill>
            <a:prstDash val="sysDot"/>
          </a:ln>
        </p:spPr>
        <p:style>
          <a:lnRef idx="2">
            <a:schemeClr val="accent1"/>
          </a:lnRef>
          <a:fillRef idx="0">
            <a:schemeClr val="accent1"/>
          </a:fillRef>
          <a:effectRef idx="1">
            <a:schemeClr val="accent1"/>
          </a:effectRef>
          <a:fontRef idx="minor">
            <a:schemeClr val="tx1"/>
          </a:fontRef>
        </p:style>
      </p:cxnSp>
      <p:sp>
        <p:nvSpPr>
          <p:cNvPr id="45" name="Rectangle 44">
            <a:extLst>
              <a:ext uri="{FF2B5EF4-FFF2-40B4-BE49-F238E27FC236}">
                <a16:creationId xmlns:a16="http://schemas.microsoft.com/office/drawing/2014/main" id="{F6D7837A-C107-1189-261A-C11419B94477}"/>
              </a:ext>
            </a:extLst>
          </p:cNvPr>
          <p:cNvSpPr/>
          <p:nvPr/>
        </p:nvSpPr>
        <p:spPr>
          <a:xfrm>
            <a:off x="8412478" y="4651513"/>
            <a:ext cx="2059388" cy="333955"/>
          </a:xfrm>
          <a:prstGeom prst="rect">
            <a:avLst/>
          </a:prstGeom>
          <a:solidFill>
            <a:srgbClr val="C1272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6" name="Rectangle 45">
            <a:extLst>
              <a:ext uri="{FF2B5EF4-FFF2-40B4-BE49-F238E27FC236}">
                <a16:creationId xmlns:a16="http://schemas.microsoft.com/office/drawing/2014/main" id="{06424C24-0799-283D-BCBE-F18581E82226}"/>
              </a:ext>
            </a:extLst>
          </p:cNvPr>
          <p:cNvSpPr/>
          <p:nvPr/>
        </p:nvSpPr>
        <p:spPr>
          <a:xfrm>
            <a:off x="8412478" y="4087407"/>
            <a:ext cx="2146852" cy="333955"/>
          </a:xfrm>
          <a:prstGeom prst="rect">
            <a:avLst/>
          </a:prstGeom>
          <a:solidFill>
            <a:srgbClr val="C1272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7" name="Rectangle 46">
            <a:extLst>
              <a:ext uri="{FF2B5EF4-FFF2-40B4-BE49-F238E27FC236}">
                <a16:creationId xmlns:a16="http://schemas.microsoft.com/office/drawing/2014/main" id="{014B2081-42C3-822B-92E3-A5BF36EC59ED}"/>
              </a:ext>
            </a:extLst>
          </p:cNvPr>
          <p:cNvSpPr/>
          <p:nvPr/>
        </p:nvSpPr>
        <p:spPr>
          <a:xfrm>
            <a:off x="8412478" y="3523301"/>
            <a:ext cx="2393344" cy="333955"/>
          </a:xfrm>
          <a:prstGeom prst="rect">
            <a:avLst/>
          </a:prstGeom>
          <a:solidFill>
            <a:srgbClr val="C1272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8" name="Rectangle 47">
            <a:extLst>
              <a:ext uri="{FF2B5EF4-FFF2-40B4-BE49-F238E27FC236}">
                <a16:creationId xmlns:a16="http://schemas.microsoft.com/office/drawing/2014/main" id="{7C1728A3-8C80-BB7B-802C-EF9BD23FAAB0}"/>
              </a:ext>
            </a:extLst>
          </p:cNvPr>
          <p:cNvSpPr/>
          <p:nvPr/>
        </p:nvSpPr>
        <p:spPr>
          <a:xfrm>
            <a:off x="8412478" y="2959195"/>
            <a:ext cx="2520564" cy="333955"/>
          </a:xfrm>
          <a:prstGeom prst="rect">
            <a:avLst/>
          </a:prstGeom>
          <a:solidFill>
            <a:srgbClr val="C1272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9" name="Rectangle 48">
            <a:extLst>
              <a:ext uri="{FF2B5EF4-FFF2-40B4-BE49-F238E27FC236}">
                <a16:creationId xmlns:a16="http://schemas.microsoft.com/office/drawing/2014/main" id="{CCF66B73-5280-DFA2-DBD7-856E0C7D6E71}"/>
              </a:ext>
            </a:extLst>
          </p:cNvPr>
          <p:cNvSpPr/>
          <p:nvPr/>
        </p:nvSpPr>
        <p:spPr>
          <a:xfrm>
            <a:off x="8412477" y="2395089"/>
            <a:ext cx="2639831" cy="333955"/>
          </a:xfrm>
          <a:prstGeom prst="rect">
            <a:avLst/>
          </a:prstGeom>
          <a:solidFill>
            <a:srgbClr val="C1272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50" name="Rectangle 49">
            <a:extLst>
              <a:ext uri="{FF2B5EF4-FFF2-40B4-BE49-F238E27FC236}">
                <a16:creationId xmlns:a16="http://schemas.microsoft.com/office/drawing/2014/main" id="{2A44FE3C-07B8-8145-7C49-FCF6AEC4DE2F}"/>
              </a:ext>
            </a:extLst>
          </p:cNvPr>
          <p:cNvSpPr/>
          <p:nvPr/>
        </p:nvSpPr>
        <p:spPr>
          <a:xfrm>
            <a:off x="8412477" y="1830983"/>
            <a:ext cx="2806807" cy="333955"/>
          </a:xfrm>
          <a:prstGeom prst="rect">
            <a:avLst/>
          </a:prstGeom>
          <a:solidFill>
            <a:srgbClr val="C1272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51" name="TextBox 50">
            <a:extLst>
              <a:ext uri="{FF2B5EF4-FFF2-40B4-BE49-F238E27FC236}">
                <a16:creationId xmlns:a16="http://schemas.microsoft.com/office/drawing/2014/main" id="{AF905D76-48C6-EFD1-F04F-A521B0A129AB}"/>
              </a:ext>
            </a:extLst>
          </p:cNvPr>
          <p:cNvSpPr txBox="1"/>
          <p:nvPr/>
        </p:nvSpPr>
        <p:spPr>
          <a:xfrm>
            <a:off x="8275052" y="5206129"/>
            <a:ext cx="491571" cy="323165"/>
          </a:xfrm>
          <a:prstGeom prst="rect">
            <a:avLst/>
          </a:prstGeom>
          <a:noFill/>
        </p:spPr>
        <p:txBody>
          <a:bodyPr wrap="square" rtlCol="0">
            <a:spAutoFit/>
          </a:bodyPr>
          <a:lstStyle/>
          <a:p>
            <a:r>
              <a:rPr lang="pl-PL" sz="1500" dirty="0">
                <a:solidFill>
                  <a:schemeClr val="bg2">
                    <a:lumMod val="75000"/>
                  </a:schemeClr>
                </a:solidFill>
              </a:rPr>
              <a:t>0</a:t>
            </a:r>
          </a:p>
        </p:txBody>
      </p:sp>
      <p:sp>
        <p:nvSpPr>
          <p:cNvPr id="52" name="TextBox 51">
            <a:extLst>
              <a:ext uri="{FF2B5EF4-FFF2-40B4-BE49-F238E27FC236}">
                <a16:creationId xmlns:a16="http://schemas.microsoft.com/office/drawing/2014/main" id="{124BD56C-B5FA-DEBD-D30F-C16CBE19A1F5}"/>
              </a:ext>
            </a:extLst>
          </p:cNvPr>
          <p:cNvSpPr txBox="1"/>
          <p:nvPr/>
        </p:nvSpPr>
        <p:spPr>
          <a:xfrm>
            <a:off x="11131821" y="5206129"/>
            <a:ext cx="491571" cy="323165"/>
          </a:xfrm>
          <a:prstGeom prst="rect">
            <a:avLst/>
          </a:prstGeom>
          <a:noFill/>
        </p:spPr>
        <p:txBody>
          <a:bodyPr wrap="square" rtlCol="0">
            <a:spAutoFit/>
          </a:bodyPr>
          <a:lstStyle/>
          <a:p>
            <a:r>
              <a:rPr lang="pl-PL" sz="1500">
                <a:solidFill>
                  <a:schemeClr val="bg2">
                    <a:lumMod val="75000"/>
                  </a:schemeClr>
                </a:solidFill>
              </a:rPr>
              <a:t>50</a:t>
            </a:r>
          </a:p>
        </p:txBody>
      </p:sp>
      <p:sp>
        <p:nvSpPr>
          <p:cNvPr id="53" name="TextBox 52">
            <a:extLst>
              <a:ext uri="{FF2B5EF4-FFF2-40B4-BE49-F238E27FC236}">
                <a16:creationId xmlns:a16="http://schemas.microsoft.com/office/drawing/2014/main" id="{386373D1-B7C1-0908-F397-DC1BC3810A6C}"/>
              </a:ext>
            </a:extLst>
          </p:cNvPr>
          <p:cNvSpPr txBox="1"/>
          <p:nvPr/>
        </p:nvSpPr>
        <p:spPr>
          <a:xfrm>
            <a:off x="9677434" y="5206129"/>
            <a:ext cx="491571" cy="323165"/>
          </a:xfrm>
          <a:prstGeom prst="rect">
            <a:avLst/>
          </a:prstGeom>
          <a:noFill/>
        </p:spPr>
        <p:txBody>
          <a:bodyPr wrap="square" rtlCol="0">
            <a:spAutoFit/>
          </a:bodyPr>
          <a:lstStyle/>
          <a:p>
            <a:r>
              <a:rPr lang="pl-PL" sz="1500">
                <a:solidFill>
                  <a:schemeClr val="bg2">
                    <a:lumMod val="75000"/>
                  </a:schemeClr>
                </a:solidFill>
              </a:rPr>
              <a:t>25</a:t>
            </a:r>
          </a:p>
        </p:txBody>
      </p:sp>
      <p:sp>
        <p:nvSpPr>
          <p:cNvPr id="54" name="TextBox 53">
            <a:extLst>
              <a:ext uri="{FF2B5EF4-FFF2-40B4-BE49-F238E27FC236}">
                <a16:creationId xmlns:a16="http://schemas.microsoft.com/office/drawing/2014/main" id="{F11F8587-C296-6A93-34FB-19240E854FD5}"/>
              </a:ext>
            </a:extLst>
          </p:cNvPr>
          <p:cNvSpPr txBox="1"/>
          <p:nvPr/>
        </p:nvSpPr>
        <p:spPr>
          <a:xfrm>
            <a:off x="9521019" y="4618435"/>
            <a:ext cx="954851" cy="400110"/>
          </a:xfrm>
          <a:prstGeom prst="rect">
            <a:avLst/>
          </a:prstGeom>
          <a:noFill/>
        </p:spPr>
        <p:txBody>
          <a:bodyPr wrap="square" rtlCol="0">
            <a:spAutoFit/>
          </a:bodyPr>
          <a:lstStyle/>
          <a:p>
            <a:pPr algn="r"/>
            <a:r>
              <a:rPr lang="pl-PL" sz="2000">
                <a:solidFill>
                  <a:schemeClr val="bg1"/>
                </a:solidFill>
                <a:latin typeface="Aptos SemiBold" panose="020B0004020202020204" pitchFamily="34" charset="0"/>
              </a:rPr>
              <a:t>36,7%</a:t>
            </a:r>
          </a:p>
        </p:txBody>
      </p:sp>
      <p:sp>
        <p:nvSpPr>
          <p:cNvPr id="55" name="TextBox 54">
            <a:extLst>
              <a:ext uri="{FF2B5EF4-FFF2-40B4-BE49-F238E27FC236}">
                <a16:creationId xmlns:a16="http://schemas.microsoft.com/office/drawing/2014/main" id="{C1F62F95-2790-3B3B-F763-C0655B88990E}"/>
              </a:ext>
            </a:extLst>
          </p:cNvPr>
          <p:cNvSpPr txBox="1"/>
          <p:nvPr/>
        </p:nvSpPr>
        <p:spPr>
          <a:xfrm>
            <a:off x="9603064" y="4054329"/>
            <a:ext cx="954851" cy="400110"/>
          </a:xfrm>
          <a:prstGeom prst="rect">
            <a:avLst/>
          </a:prstGeom>
          <a:noFill/>
        </p:spPr>
        <p:txBody>
          <a:bodyPr wrap="square" rtlCol="0">
            <a:spAutoFit/>
          </a:bodyPr>
          <a:lstStyle/>
          <a:p>
            <a:pPr algn="r"/>
            <a:r>
              <a:rPr lang="pl-PL" sz="2000">
                <a:solidFill>
                  <a:schemeClr val="bg1"/>
                </a:solidFill>
                <a:latin typeface="Aptos SemiBold" panose="020B0004020202020204" pitchFamily="34" charset="0"/>
              </a:rPr>
              <a:t>38%</a:t>
            </a:r>
          </a:p>
        </p:txBody>
      </p:sp>
      <p:sp>
        <p:nvSpPr>
          <p:cNvPr id="56" name="TextBox 55">
            <a:extLst>
              <a:ext uri="{FF2B5EF4-FFF2-40B4-BE49-F238E27FC236}">
                <a16:creationId xmlns:a16="http://schemas.microsoft.com/office/drawing/2014/main" id="{83BBC373-05CC-10A9-2C5F-4A02302F9B29}"/>
              </a:ext>
            </a:extLst>
          </p:cNvPr>
          <p:cNvSpPr txBox="1"/>
          <p:nvPr/>
        </p:nvSpPr>
        <p:spPr>
          <a:xfrm>
            <a:off x="9850605" y="3490223"/>
            <a:ext cx="954851" cy="400110"/>
          </a:xfrm>
          <a:prstGeom prst="rect">
            <a:avLst/>
          </a:prstGeom>
          <a:noFill/>
        </p:spPr>
        <p:txBody>
          <a:bodyPr wrap="square" rtlCol="0">
            <a:spAutoFit/>
          </a:bodyPr>
          <a:lstStyle/>
          <a:p>
            <a:pPr algn="r"/>
            <a:r>
              <a:rPr lang="pl-PL" sz="2000">
                <a:solidFill>
                  <a:schemeClr val="bg1"/>
                </a:solidFill>
                <a:latin typeface="Aptos SemiBold" panose="020B0004020202020204" pitchFamily="34" charset="0"/>
              </a:rPr>
              <a:t>42,6%</a:t>
            </a:r>
          </a:p>
        </p:txBody>
      </p:sp>
      <p:sp>
        <p:nvSpPr>
          <p:cNvPr id="57" name="TextBox 56">
            <a:extLst>
              <a:ext uri="{FF2B5EF4-FFF2-40B4-BE49-F238E27FC236}">
                <a16:creationId xmlns:a16="http://schemas.microsoft.com/office/drawing/2014/main" id="{48CF6276-F4CB-1920-536E-BBB859C6CAE7}"/>
              </a:ext>
            </a:extLst>
          </p:cNvPr>
          <p:cNvSpPr txBox="1"/>
          <p:nvPr/>
        </p:nvSpPr>
        <p:spPr>
          <a:xfrm>
            <a:off x="9974588" y="2940683"/>
            <a:ext cx="954851" cy="400110"/>
          </a:xfrm>
          <a:prstGeom prst="rect">
            <a:avLst/>
          </a:prstGeom>
          <a:noFill/>
        </p:spPr>
        <p:txBody>
          <a:bodyPr wrap="square" rtlCol="0">
            <a:spAutoFit/>
          </a:bodyPr>
          <a:lstStyle/>
          <a:p>
            <a:pPr algn="r"/>
            <a:r>
              <a:rPr lang="pl-PL" sz="2000">
                <a:solidFill>
                  <a:schemeClr val="bg1"/>
                </a:solidFill>
                <a:latin typeface="Aptos SemiBold" panose="020B0004020202020204" pitchFamily="34" charset="0"/>
              </a:rPr>
              <a:t>43,6%</a:t>
            </a:r>
          </a:p>
        </p:txBody>
      </p:sp>
      <p:sp>
        <p:nvSpPr>
          <p:cNvPr id="58" name="TextBox 57">
            <a:extLst>
              <a:ext uri="{FF2B5EF4-FFF2-40B4-BE49-F238E27FC236}">
                <a16:creationId xmlns:a16="http://schemas.microsoft.com/office/drawing/2014/main" id="{C4E22B61-7682-0301-E195-E085E2F28A96}"/>
              </a:ext>
            </a:extLst>
          </p:cNvPr>
          <p:cNvSpPr txBox="1"/>
          <p:nvPr/>
        </p:nvSpPr>
        <p:spPr>
          <a:xfrm>
            <a:off x="10096391" y="2369745"/>
            <a:ext cx="954851" cy="400110"/>
          </a:xfrm>
          <a:prstGeom prst="rect">
            <a:avLst/>
          </a:prstGeom>
          <a:noFill/>
        </p:spPr>
        <p:txBody>
          <a:bodyPr wrap="square" rtlCol="0">
            <a:spAutoFit/>
          </a:bodyPr>
          <a:lstStyle/>
          <a:p>
            <a:pPr algn="r"/>
            <a:r>
              <a:rPr lang="pl-PL" sz="2000">
                <a:solidFill>
                  <a:schemeClr val="bg1"/>
                </a:solidFill>
                <a:latin typeface="Aptos SemiBold" panose="020B0004020202020204" pitchFamily="34" charset="0"/>
              </a:rPr>
              <a:t>44,1%</a:t>
            </a:r>
          </a:p>
        </p:txBody>
      </p:sp>
      <p:sp>
        <p:nvSpPr>
          <p:cNvPr id="59" name="TextBox 58">
            <a:extLst>
              <a:ext uri="{FF2B5EF4-FFF2-40B4-BE49-F238E27FC236}">
                <a16:creationId xmlns:a16="http://schemas.microsoft.com/office/drawing/2014/main" id="{B755AB20-2B48-32AE-FD0B-C633B85A3AAC}"/>
              </a:ext>
            </a:extLst>
          </p:cNvPr>
          <p:cNvSpPr txBox="1"/>
          <p:nvPr/>
        </p:nvSpPr>
        <p:spPr>
          <a:xfrm>
            <a:off x="10265124" y="1789044"/>
            <a:ext cx="954851" cy="400110"/>
          </a:xfrm>
          <a:prstGeom prst="rect">
            <a:avLst/>
          </a:prstGeom>
          <a:noFill/>
        </p:spPr>
        <p:txBody>
          <a:bodyPr wrap="square" rtlCol="0">
            <a:spAutoFit/>
          </a:bodyPr>
          <a:lstStyle/>
          <a:p>
            <a:pPr algn="r"/>
            <a:r>
              <a:rPr lang="pl-PL" sz="2000">
                <a:solidFill>
                  <a:schemeClr val="bg1"/>
                </a:solidFill>
                <a:latin typeface="Aptos SemiBold" panose="020B0004020202020204" pitchFamily="34" charset="0"/>
              </a:rPr>
              <a:t>47,3%</a:t>
            </a:r>
          </a:p>
        </p:txBody>
      </p:sp>
      <p:sp>
        <p:nvSpPr>
          <p:cNvPr id="60" name="TextBox 59">
            <a:extLst>
              <a:ext uri="{FF2B5EF4-FFF2-40B4-BE49-F238E27FC236}">
                <a16:creationId xmlns:a16="http://schemas.microsoft.com/office/drawing/2014/main" id="{89BA92BD-749F-AD07-FB80-69E0FF985468}"/>
              </a:ext>
            </a:extLst>
          </p:cNvPr>
          <p:cNvSpPr txBox="1"/>
          <p:nvPr/>
        </p:nvSpPr>
        <p:spPr>
          <a:xfrm>
            <a:off x="6559831" y="1767127"/>
            <a:ext cx="1752029" cy="461665"/>
          </a:xfrm>
          <a:prstGeom prst="rect">
            <a:avLst/>
          </a:prstGeom>
          <a:noFill/>
        </p:spPr>
        <p:txBody>
          <a:bodyPr wrap="square" rtlCol="0">
            <a:spAutoFit/>
          </a:bodyPr>
          <a:lstStyle/>
          <a:p>
            <a:pPr algn="r"/>
            <a:r>
              <a:rPr lang="pl-PL" sz="1200" dirty="0">
                <a:solidFill>
                  <a:schemeClr val="bg2">
                    <a:lumMod val="75000"/>
                  </a:schemeClr>
                </a:solidFill>
              </a:rPr>
              <a:t>rasizm i nawoływanie do dyskryminacji</a:t>
            </a:r>
          </a:p>
        </p:txBody>
      </p:sp>
      <p:sp>
        <p:nvSpPr>
          <p:cNvPr id="61" name="TextBox 60">
            <a:extLst>
              <a:ext uri="{FF2B5EF4-FFF2-40B4-BE49-F238E27FC236}">
                <a16:creationId xmlns:a16="http://schemas.microsoft.com/office/drawing/2014/main" id="{889FE416-7259-C1E9-BE0B-83A702019A11}"/>
              </a:ext>
            </a:extLst>
          </p:cNvPr>
          <p:cNvSpPr txBox="1"/>
          <p:nvPr/>
        </p:nvSpPr>
        <p:spPr>
          <a:xfrm>
            <a:off x="5992722" y="2331233"/>
            <a:ext cx="2319139" cy="461665"/>
          </a:xfrm>
          <a:prstGeom prst="rect">
            <a:avLst/>
          </a:prstGeom>
          <a:noFill/>
        </p:spPr>
        <p:txBody>
          <a:bodyPr wrap="square" rtlCol="0">
            <a:spAutoFit/>
          </a:bodyPr>
          <a:lstStyle/>
          <a:p>
            <a:pPr algn="r"/>
            <a:r>
              <a:rPr lang="pl-PL" sz="1200" dirty="0">
                <a:solidFill>
                  <a:schemeClr val="bg2">
                    <a:lumMod val="75000"/>
                  </a:schemeClr>
                </a:solidFill>
              </a:rPr>
              <a:t>relacje z przyjmowania narkotyków</a:t>
            </a:r>
          </a:p>
        </p:txBody>
      </p:sp>
      <p:sp>
        <p:nvSpPr>
          <p:cNvPr id="62" name="TextBox 61">
            <a:extLst>
              <a:ext uri="{FF2B5EF4-FFF2-40B4-BE49-F238E27FC236}">
                <a16:creationId xmlns:a16="http://schemas.microsoft.com/office/drawing/2014/main" id="{C5B0231E-B911-A4AD-1828-D0EE9C9E695B}"/>
              </a:ext>
            </a:extLst>
          </p:cNvPr>
          <p:cNvSpPr txBox="1"/>
          <p:nvPr/>
        </p:nvSpPr>
        <p:spPr>
          <a:xfrm>
            <a:off x="6692257" y="2896874"/>
            <a:ext cx="1619603" cy="461665"/>
          </a:xfrm>
          <a:prstGeom prst="rect">
            <a:avLst/>
          </a:prstGeom>
          <a:noFill/>
        </p:spPr>
        <p:txBody>
          <a:bodyPr wrap="square" rtlCol="0">
            <a:spAutoFit/>
          </a:bodyPr>
          <a:lstStyle/>
          <a:p>
            <a:pPr algn="r"/>
            <a:r>
              <a:rPr lang="pl-PL" sz="1200" dirty="0">
                <a:solidFill>
                  <a:schemeClr val="bg2">
                    <a:lumMod val="75000"/>
                  </a:schemeClr>
                </a:solidFill>
              </a:rPr>
              <a:t>promowanie anoreksji, bulimii itp.</a:t>
            </a:r>
          </a:p>
        </p:txBody>
      </p:sp>
      <p:sp>
        <p:nvSpPr>
          <p:cNvPr id="63" name="TextBox 62">
            <a:extLst>
              <a:ext uri="{FF2B5EF4-FFF2-40B4-BE49-F238E27FC236}">
                <a16:creationId xmlns:a16="http://schemas.microsoft.com/office/drawing/2014/main" id="{906ADBAD-EE74-CCF5-55C0-5FCB55860353}"/>
              </a:ext>
            </a:extLst>
          </p:cNvPr>
          <p:cNvSpPr txBox="1"/>
          <p:nvPr/>
        </p:nvSpPr>
        <p:spPr>
          <a:xfrm>
            <a:off x="6692257" y="3461703"/>
            <a:ext cx="1619603" cy="461665"/>
          </a:xfrm>
          <a:prstGeom prst="rect">
            <a:avLst/>
          </a:prstGeom>
          <a:noFill/>
        </p:spPr>
        <p:txBody>
          <a:bodyPr wrap="square" rtlCol="0">
            <a:spAutoFit/>
          </a:bodyPr>
          <a:lstStyle/>
          <a:p>
            <a:pPr algn="r"/>
            <a:r>
              <a:rPr lang="pl-PL" sz="1200" dirty="0">
                <a:solidFill>
                  <a:schemeClr val="bg2">
                    <a:lumMod val="75000"/>
                  </a:schemeClr>
                </a:solidFill>
              </a:rPr>
              <a:t>krwawe lub </a:t>
            </a:r>
          </a:p>
          <a:p>
            <a:pPr algn="r"/>
            <a:r>
              <a:rPr lang="pl-PL" sz="1200" dirty="0">
                <a:solidFill>
                  <a:schemeClr val="bg2">
                    <a:lumMod val="75000"/>
                  </a:schemeClr>
                </a:solidFill>
              </a:rPr>
              <a:t>brutalne obrazy</a:t>
            </a:r>
          </a:p>
        </p:txBody>
      </p:sp>
      <p:sp>
        <p:nvSpPr>
          <p:cNvPr id="64" name="TextBox 63">
            <a:extLst>
              <a:ext uri="{FF2B5EF4-FFF2-40B4-BE49-F238E27FC236}">
                <a16:creationId xmlns:a16="http://schemas.microsoft.com/office/drawing/2014/main" id="{8D4D2C67-6401-CFF3-7639-05B5DA79AAFF}"/>
              </a:ext>
            </a:extLst>
          </p:cNvPr>
          <p:cNvSpPr txBox="1"/>
          <p:nvPr/>
        </p:nvSpPr>
        <p:spPr>
          <a:xfrm>
            <a:off x="6692257" y="4012013"/>
            <a:ext cx="1619603" cy="461665"/>
          </a:xfrm>
          <a:prstGeom prst="rect">
            <a:avLst/>
          </a:prstGeom>
          <a:noFill/>
        </p:spPr>
        <p:txBody>
          <a:bodyPr wrap="square" rtlCol="0">
            <a:spAutoFit/>
          </a:bodyPr>
          <a:lstStyle/>
          <a:p>
            <a:pPr algn="r"/>
            <a:r>
              <a:rPr lang="pl-PL" sz="1200" dirty="0">
                <a:solidFill>
                  <a:schemeClr val="bg2">
                    <a:lumMod val="75000"/>
                  </a:schemeClr>
                </a:solidFill>
              </a:rPr>
              <a:t>instrukcje dotyczące samookaleczania</a:t>
            </a:r>
          </a:p>
        </p:txBody>
      </p:sp>
      <p:sp>
        <p:nvSpPr>
          <p:cNvPr id="65" name="TextBox 64">
            <a:extLst>
              <a:ext uri="{FF2B5EF4-FFF2-40B4-BE49-F238E27FC236}">
                <a16:creationId xmlns:a16="http://schemas.microsoft.com/office/drawing/2014/main" id="{0CBCB4AD-9010-6377-BCB7-35AE29D0D729}"/>
              </a:ext>
            </a:extLst>
          </p:cNvPr>
          <p:cNvSpPr txBox="1"/>
          <p:nvPr/>
        </p:nvSpPr>
        <p:spPr>
          <a:xfrm>
            <a:off x="6579164" y="4592192"/>
            <a:ext cx="1732696" cy="461665"/>
          </a:xfrm>
          <a:prstGeom prst="rect">
            <a:avLst/>
          </a:prstGeom>
          <a:noFill/>
        </p:spPr>
        <p:txBody>
          <a:bodyPr wrap="square" rtlCol="0">
            <a:spAutoFit/>
          </a:bodyPr>
          <a:lstStyle/>
          <a:p>
            <a:pPr algn="r"/>
            <a:r>
              <a:rPr lang="pl-PL" sz="1200" dirty="0">
                <a:solidFill>
                  <a:schemeClr val="bg2">
                    <a:lumMod val="75000"/>
                  </a:schemeClr>
                </a:solidFill>
              </a:rPr>
              <a:t>instrukcje jak </a:t>
            </a:r>
          </a:p>
          <a:p>
            <a:pPr algn="r"/>
            <a:r>
              <a:rPr lang="pl-PL" sz="1200" dirty="0">
                <a:solidFill>
                  <a:schemeClr val="bg2">
                    <a:lumMod val="75000"/>
                  </a:schemeClr>
                </a:solidFill>
              </a:rPr>
              <a:t>popełnić samobójstwo</a:t>
            </a:r>
          </a:p>
        </p:txBody>
      </p:sp>
      <p:sp>
        <p:nvSpPr>
          <p:cNvPr id="66" name="TextBox 65">
            <a:extLst>
              <a:ext uri="{FF2B5EF4-FFF2-40B4-BE49-F238E27FC236}">
                <a16:creationId xmlns:a16="http://schemas.microsoft.com/office/drawing/2014/main" id="{3E07FC84-AA50-EDF6-DA07-B35CECF1F3EF}"/>
              </a:ext>
            </a:extLst>
          </p:cNvPr>
          <p:cNvSpPr txBox="1"/>
          <p:nvPr/>
        </p:nvSpPr>
        <p:spPr>
          <a:xfrm>
            <a:off x="6692257" y="5675667"/>
            <a:ext cx="5222652" cy="553998"/>
          </a:xfrm>
          <a:prstGeom prst="rect">
            <a:avLst/>
          </a:prstGeom>
          <a:noFill/>
        </p:spPr>
        <p:txBody>
          <a:bodyPr wrap="square" rtlCol="0">
            <a:spAutoFit/>
          </a:bodyPr>
          <a:lstStyle/>
          <a:p>
            <a:r>
              <a:rPr lang="pl-PL" sz="1500" dirty="0">
                <a:solidFill>
                  <a:schemeClr val="bg2">
                    <a:lumMod val="75000"/>
                  </a:schemeClr>
                </a:solidFill>
              </a:rPr>
              <a:t>Odpowiedź na pytanie: </a:t>
            </a:r>
            <a:r>
              <a:rPr lang="pl-PL" sz="1500" dirty="0">
                <a:solidFill>
                  <a:schemeClr val="bg2">
                    <a:lumMod val="75000"/>
                  </a:schemeClr>
                </a:solidFill>
                <a:latin typeface="Aptos ExtraBold" panose="020B0004020202020204" pitchFamily="34" charset="0"/>
              </a:rPr>
              <a:t>Miałem/</a:t>
            </a:r>
            <a:r>
              <a:rPr lang="pl-PL" sz="1500" dirty="0" err="1">
                <a:solidFill>
                  <a:schemeClr val="bg2">
                    <a:lumMod val="75000"/>
                  </a:schemeClr>
                </a:solidFill>
                <a:latin typeface="Aptos ExtraBold" panose="020B0004020202020204" pitchFamily="34" charset="0"/>
              </a:rPr>
              <a:t>am</a:t>
            </a:r>
            <a:r>
              <a:rPr lang="pl-PL" sz="1500" dirty="0">
                <a:solidFill>
                  <a:schemeClr val="bg2">
                    <a:lumMod val="75000"/>
                  </a:schemeClr>
                </a:solidFill>
                <a:latin typeface="Aptos ExtraBold" panose="020B0004020202020204" pitchFamily="34" charset="0"/>
              </a:rPr>
              <a:t> styczność w sieci z…</a:t>
            </a:r>
          </a:p>
          <a:p>
            <a:r>
              <a:rPr lang="pl-PL" sz="1500" dirty="0">
                <a:solidFill>
                  <a:schemeClr val="bg2">
                    <a:lumMod val="75000"/>
                  </a:schemeClr>
                </a:solidFill>
              </a:rPr>
              <a:t>W grupie nastolatków w wieku 11-17 lat</a:t>
            </a:r>
          </a:p>
        </p:txBody>
      </p:sp>
      <p:pic>
        <p:nvPicPr>
          <p:cNvPr id="3" name="Graphic 2">
            <a:extLst>
              <a:ext uri="{FF2B5EF4-FFF2-40B4-BE49-F238E27FC236}">
                <a16:creationId xmlns:a16="http://schemas.microsoft.com/office/drawing/2014/main" id="{DFB26A5B-467D-765F-BEA9-4AE035067DAD}"/>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4"/>
              </a:ext>
            </a:extLst>
          </a:blip>
          <a:stretch>
            <a:fillRect/>
          </a:stretch>
        </p:blipFill>
        <p:spPr>
          <a:xfrm>
            <a:off x="9200682" y="367323"/>
            <a:ext cx="1162520" cy="190384"/>
          </a:xfrm>
          <a:prstGeom prst="rect">
            <a:avLst/>
          </a:prstGeom>
        </p:spPr>
      </p:pic>
    </p:spTree>
    <p:extLst>
      <p:ext uri="{BB962C8B-B14F-4D97-AF65-F5344CB8AC3E}">
        <p14:creationId xmlns:p14="http://schemas.microsoft.com/office/powerpoint/2010/main" val="20669004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a:extLst>
            <a:ext uri="{FF2B5EF4-FFF2-40B4-BE49-F238E27FC236}">
              <a16:creationId xmlns:a16="http://schemas.microsoft.com/office/drawing/2014/main" id="{58694F47-8FF5-9487-E2A9-89EF94E7EF6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15FA8DA-C3A9-8D84-E5C6-0B74C6BB0554}"/>
              </a:ext>
            </a:extLst>
          </p:cNvPr>
          <p:cNvSpPr txBox="1"/>
          <p:nvPr/>
        </p:nvSpPr>
        <p:spPr>
          <a:xfrm>
            <a:off x="536896" y="541788"/>
            <a:ext cx="9138732" cy="1785104"/>
          </a:xfrm>
          <a:prstGeom prst="rect">
            <a:avLst/>
          </a:prstGeom>
          <a:noFill/>
        </p:spPr>
        <p:txBody>
          <a:bodyPr wrap="square" rtlCol="0">
            <a:spAutoFit/>
          </a:bodyPr>
          <a:lstStyle/>
          <a:p>
            <a:r>
              <a:rPr lang="pl-PL" sz="5500" dirty="0">
                <a:solidFill>
                  <a:schemeClr val="bg1"/>
                </a:solidFill>
                <a:latin typeface="Aptos ExtraBold" panose="020B0004020202020204" pitchFamily="34" charset="0"/>
              </a:rPr>
              <a:t>Uzależnienie od telefonu</a:t>
            </a:r>
            <a:endParaRPr lang="en-US" sz="6000" dirty="0">
              <a:latin typeface="Aptos ExtraBold" panose="020B0004020202020204" pitchFamily="34" charset="0"/>
            </a:endParaRPr>
          </a:p>
          <a:p>
            <a:endParaRPr lang="pl-PL" sz="5500" dirty="0">
              <a:solidFill>
                <a:schemeClr val="bg1"/>
              </a:solidFill>
              <a:latin typeface="Aptos ExtraBold" panose="020B0004020202020204" pitchFamily="34" charset="0"/>
            </a:endParaRPr>
          </a:p>
        </p:txBody>
      </p:sp>
      <p:sp>
        <p:nvSpPr>
          <p:cNvPr id="5" name="TextBox 4">
            <a:extLst>
              <a:ext uri="{FF2B5EF4-FFF2-40B4-BE49-F238E27FC236}">
                <a16:creationId xmlns:a16="http://schemas.microsoft.com/office/drawing/2014/main" id="{3E6CF416-5AFB-1F39-5034-7AD7BCF38F1B}"/>
              </a:ext>
            </a:extLst>
          </p:cNvPr>
          <p:cNvSpPr txBox="1"/>
          <p:nvPr/>
        </p:nvSpPr>
        <p:spPr>
          <a:xfrm>
            <a:off x="1883593" y="2705725"/>
            <a:ext cx="8424814" cy="1446550"/>
          </a:xfrm>
          <a:prstGeom prst="rect">
            <a:avLst/>
          </a:prstGeom>
          <a:noFill/>
        </p:spPr>
        <p:txBody>
          <a:bodyPr wrap="square" rtlCol="0">
            <a:spAutoFit/>
          </a:bodyPr>
          <a:lstStyle/>
          <a:p>
            <a:pPr algn="ctr"/>
            <a:r>
              <a:rPr lang="pl-PL" sz="4400" dirty="0">
                <a:solidFill>
                  <a:schemeClr val="bg1"/>
                </a:solidFill>
                <a:latin typeface="Aptos ExtraBold" panose="020B0004020202020204" pitchFamily="34" charset="0"/>
              </a:rPr>
              <a:t>Ile </a:t>
            </a:r>
            <a:r>
              <a:rPr lang="pl-PL" sz="4400" dirty="0">
                <a:solidFill>
                  <a:srgbClr val="C00000"/>
                </a:solidFill>
                <a:latin typeface="Aptos ExtraBold" panose="020B0004020202020204" pitchFamily="34" charset="0"/>
              </a:rPr>
              <a:t>godzin dziennie dziecko </a:t>
            </a:r>
            <a:r>
              <a:rPr lang="pl-PL" sz="4400" dirty="0">
                <a:solidFill>
                  <a:schemeClr val="bg1"/>
                </a:solidFill>
                <a:latin typeface="Aptos ExtraBold" panose="020B0004020202020204" pitchFamily="34" charset="0"/>
              </a:rPr>
              <a:t>korzysta z telefonu?</a:t>
            </a:r>
          </a:p>
        </p:txBody>
      </p:sp>
      <p:pic>
        <p:nvPicPr>
          <p:cNvPr id="3" name="Graphic 2">
            <a:extLst>
              <a:ext uri="{FF2B5EF4-FFF2-40B4-BE49-F238E27FC236}">
                <a16:creationId xmlns:a16="http://schemas.microsoft.com/office/drawing/2014/main" id="{3C62C36C-7499-1537-4FF4-011785847237}"/>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3"/>
              </a:ext>
            </a:extLst>
          </a:blip>
          <a:stretch>
            <a:fillRect/>
          </a:stretch>
        </p:blipFill>
        <p:spPr>
          <a:xfrm>
            <a:off x="9200682" y="367323"/>
            <a:ext cx="1162520" cy="190384"/>
          </a:xfrm>
          <a:prstGeom prst="rect">
            <a:avLst/>
          </a:prstGeom>
        </p:spPr>
      </p:pic>
    </p:spTree>
    <p:extLst>
      <p:ext uri="{BB962C8B-B14F-4D97-AF65-F5344CB8AC3E}">
        <p14:creationId xmlns:p14="http://schemas.microsoft.com/office/powerpoint/2010/main" val="5255789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a:extLst>
            <a:ext uri="{FF2B5EF4-FFF2-40B4-BE49-F238E27FC236}">
              <a16:creationId xmlns:a16="http://schemas.microsoft.com/office/drawing/2014/main" id="{2787FBC3-FD56-641D-6801-4C5AAE308E1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6C35D09-6477-F3CC-EA61-E9A3C30324FB}"/>
              </a:ext>
            </a:extLst>
          </p:cNvPr>
          <p:cNvSpPr txBox="1"/>
          <p:nvPr/>
        </p:nvSpPr>
        <p:spPr>
          <a:xfrm>
            <a:off x="536896" y="541788"/>
            <a:ext cx="8819679" cy="938719"/>
          </a:xfrm>
          <a:prstGeom prst="rect">
            <a:avLst/>
          </a:prstGeom>
          <a:noFill/>
        </p:spPr>
        <p:txBody>
          <a:bodyPr wrap="square" rtlCol="0">
            <a:spAutoFit/>
          </a:bodyPr>
          <a:lstStyle/>
          <a:p>
            <a:r>
              <a:rPr lang="pl-PL" sz="5500" dirty="0">
                <a:solidFill>
                  <a:schemeClr val="bg1"/>
                </a:solidFill>
                <a:latin typeface="Aptos ExtraBold" panose="020B0004020202020204" pitchFamily="34" charset="0"/>
              </a:rPr>
              <a:t>Uzależnienie od telefonu</a:t>
            </a:r>
            <a:endParaRPr lang="en-US" sz="6000" dirty="0">
              <a:latin typeface="Aptos ExtraBold" panose="020B0004020202020204" pitchFamily="34" charset="0"/>
            </a:endParaRPr>
          </a:p>
        </p:txBody>
      </p:sp>
      <p:sp>
        <p:nvSpPr>
          <p:cNvPr id="6" name="TextBox 5">
            <a:extLst>
              <a:ext uri="{FF2B5EF4-FFF2-40B4-BE49-F238E27FC236}">
                <a16:creationId xmlns:a16="http://schemas.microsoft.com/office/drawing/2014/main" id="{2458E8D7-BD56-7724-D95B-7C91DC9ACA52}"/>
              </a:ext>
            </a:extLst>
          </p:cNvPr>
          <p:cNvSpPr txBox="1"/>
          <p:nvPr/>
        </p:nvSpPr>
        <p:spPr>
          <a:xfrm>
            <a:off x="2251263" y="2375993"/>
            <a:ext cx="4144833" cy="1446550"/>
          </a:xfrm>
          <a:prstGeom prst="rect">
            <a:avLst/>
          </a:prstGeom>
          <a:noFill/>
        </p:spPr>
        <p:txBody>
          <a:bodyPr wrap="square" rtlCol="0">
            <a:spAutoFit/>
          </a:bodyPr>
          <a:lstStyle/>
          <a:p>
            <a:r>
              <a:rPr lang="pl-PL" sz="8800">
                <a:solidFill>
                  <a:srgbClr val="C1272D"/>
                </a:solidFill>
                <a:latin typeface="Aptos ExtraBold" panose="020B0004020202020204" pitchFamily="34" charset="0"/>
              </a:rPr>
              <a:t>5h</a:t>
            </a:r>
          </a:p>
        </p:txBody>
      </p:sp>
      <p:sp>
        <p:nvSpPr>
          <p:cNvPr id="8" name="TextBox 7">
            <a:extLst>
              <a:ext uri="{FF2B5EF4-FFF2-40B4-BE49-F238E27FC236}">
                <a16:creationId xmlns:a16="http://schemas.microsoft.com/office/drawing/2014/main" id="{8DBE7109-C0FA-FF5B-6AA2-DAA0C9BA7995}"/>
              </a:ext>
            </a:extLst>
          </p:cNvPr>
          <p:cNvSpPr txBox="1"/>
          <p:nvPr/>
        </p:nvSpPr>
        <p:spPr>
          <a:xfrm>
            <a:off x="3907049" y="2668381"/>
            <a:ext cx="6747155" cy="861774"/>
          </a:xfrm>
          <a:prstGeom prst="rect">
            <a:avLst/>
          </a:prstGeom>
          <a:noFill/>
        </p:spPr>
        <p:txBody>
          <a:bodyPr wrap="square" rtlCol="0">
            <a:spAutoFit/>
          </a:bodyPr>
          <a:lstStyle/>
          <a:p>
            <a:r>
              <a:rPr lang="pl-PL" sz="2500" dirty="0">
                <a:solidFill>
                  <a:schemeClr val="bg1"/>
                </a:solidFill>
                <a:latin typeface="Aptos SemiBold" panose="020B0004020202020204" pitchFamily="34" charset="0"/>
              </a:rPr>
              <a:t>tyle czasu spędza w Internecie na smartfonie przeciętny polski nastolatek dziennie</a:t>
            </a:r>
          </a:p>
        </p:txBody>
      </p:sp>
      <p:sp>
        <p:nvSpPr>
          <p:cNvPr id="9" name="TextBox 8">
            <a:extLst>
              <a:ext uri="{FF2B5EF4-FFF2-40B4-BE49-F238E27FC236}">
                <a16:creationId xmlns:a16="http://schemas.microsoft.com/office/drawing/2014/main" id="{98BFF937-7E6F-326E-0806-943451EC8F8A}"/>
              </a:ext>
            </a:extLst>
          </p:cNvPr>
          <p:cNvSpPr txBox="1"/>
          <p:nvPr/>
        </p:nvSpPr>
        <p:spPr>
          <a:xfrm>
            <a:off x="1297107" y="3822543"/>
            <a:ext cx="4144833" cy="1446550"/>
          </a:xfrm>
          <a:prstGeom prst="rect">
            <a:avLst/>
          </a:prstGeom>
          <a:noFill/>
        </p:spPr>
        <p:txBody>
          <a:bodyPr wrap="square" rtlCol="0">
            <a:spAutoFit/>
          </a:bodyPr>
          <a:lstStyle/>
          <a:p>
            <a:r>
              <a:rPr lang="pl-PL" sz="8800">
                <a:solidFill>
                  <a:srgbClr val="C1272D"/>
                </a:solidFill>
                <a:latin typeface="Aptos ExtraBold" panose="020B0004020202020204" pitchFamily="34" charset="0"/>
              </a:rPr>
              <a:t>9 lat</a:t>
            </a:r>
          </a:p>
        </p:txBody>
      </p:sp>
      <p:sp>
        <p:nvSpPr>
          <p:cNvPr id="10" name="TextBox 9">
            <a:extLst>
              <a:ext uri="{FF2B5EF4-FFF2-40B4-BE49-F238E27FC236}">
                <a16:creationId xmlns:a16="http://schemas.microsoft.com/office/drawing/2014/main" id="{AD97CE0D-D0A6-14E5-7452-F8D2F4290C4D}"/>
              </a:ext>
            </a:extLst>
          </p:cNvPr>
          <p:cNvSpPr txBox="1"/>
          <p:nvPr/>
        </p:nvSpPr>
        <p:spPr>
          <a:xfrm>
            <a:off x="3907049" y="4307291"/>
            <a:ext cx="6747155" cy="477054"/>
          </a:xfrm>
          <a:prstGeom prst="rect">
            <a:avLst/>
          </a:prstGeom>
          <a:noFill/>
        </p:spPr>
        <p:txBody>
          <a:bodyPr wrap="square" rtlCol="0">
            <a:spAutoFit/>
          </a:bodyPr>
          <a:lstStyle/>
          <a:p>
            <a:r>
              <a:rPr lang="pl-PL" sz="2500">
                <a:solidFill>
                  <a:schemeClr val="bg1"/>
                </a:solidFill>
                <a:latin typeface="Aptos SemiBold" panose="020B0004020202020204" pitchFamily="34" charset="0"/>
              </a:rPr>
              <a:t>obecny wiek internetowej inicjacji</a:t>
            </a:r>
          </a:p>
        </p:txBody>
      </p:sp>
      <p:pic>
        <p:nvPicPr>
          <p:cNvPr id="3" name="Graphic 2">
            <a:extLst>
              <a:ext uri="{FF2B5EF4-FFF2-40B4-BE49-F238E27FC236}">
                <a16:creationId xmlns:a16="http://schemas.microsoft.com/office/drawing/2014/main" id="{2C13A792-8E89-9E53-EF0A-1568BB585015}"/>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4"/>
              </a:ext>
            </a:extLst>
          </a:blip>
          <a:stretch>
            <a:fillRect/>
          </a:stretch>
        </p:blipFill>
        <p:spPr>
          <a:xfrm>
            <a:off x="9200682" y="367323"/>
            <a:ext cx="1162520" cy="190384"/>
          </a:xfrm>
          <a:prstGeom prst="rect">
            <a:avLst/>
          </a:prstGeom>
        </p:spPr>
      </p:pic>
    </p:spTree>
    <p:extLst>
      <p:ext uri="{BB962C8B-B14F-4D97-AF65-F5344CB8AC3E}">
        <p14:creationId xmlns:p14="http://schemas.microsoft.com/office/powerpoint/2010/main" val="25716199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a:extLst>
            <a:ext uri="{FF2B5EF4-FFF2-40B4-BE49-F238E27FC236}">
              <a16:creationId xmlns:a16="http://schemas.microsoft.com/office/drawing/2014/main" id="{845DF93C-DCB2-B318-6B90-7C9B8F7DDBA3}"/>
            </a:ext>
          </a:extLst>
        </p:cNvPr>
        <p:cNvGrpSpPr/>
        <p:nvPr/>
      </p:nvGrpSpPr>
      <p:grpSpPr>
        <a:xfrm>
          <a:off x="0" y="0"/>
          <a:ext cx="0" cy="0"/>
          <a:chOff x="0" y="0"/>
          <a:chExt cx="0" cy="0"/>
        </a:xfrm>
      </p:grpSpPr>
      <p:pic>
        <p:nvPicPr>
          <p:cNvPr id="13" name="Picture 12" descr="A person lying in a coffin looking at a phone&#10;&#10;AI-generated content may be incorrect.">
            <a:extLst>
              <a:ext uri="{FF2B5EF4-FFF2-40B4-BE49-F238E27FC236}">
                <a16:creationId xmlns:a16="http://schemas.microsoft.com/office/drawing/2014/main" id="{162E9F66-D925-1303-234A-3D99075C5089}"/>
              </a:ext>
            </a:extLst>
          </p:cNvPr>
          <p:cNvPicPr>
            <a:picLocks noChangeAspect="1"/>
          </p:cNvPicPr>
          <p:nvPr/>
        </p:nvPicPr>
        <p:blipFill>
          <a:blip r:embed="rId4">
            <a:extLst>
              <a:ext uri="{28A0092B-C50C-407E-A947-70E740481C1C}">
                <a14:useLocalDpi xmlns:a14="http://schemas.microsoft.com/office/drawing/2010/main" val="0"/>
              </a:ext>
            </a:extLst>
          </a:blip>
          <a:srcRect l="22965" r="14655"/>
          <a:stretch>
            <a:fillRect/>
          </a:stretch>
        </p:blipFill>
        <p:spPr>
          <a:xfrm>
            <a:off x="0" y="0"/>
            <a:ext cx="6416984" cy="6858000"/>
          </a:xfrm>
          <a:prstGeom prst="rect">
            <a:avLst/>
          </a:prstGeom>
        </p:spPr>
      </p:pic>
      <p:sp>
        <p:nvSpPr>
          <p:cNvPr id="14" name="TextBox 13">
            <a:extLst>
              <a:ext uri="{FF2B5EF4-FFF2-40B4-BE49-F238E27FC236}">
                <a16:creationId xmlns:a16="http://schemas.microsoft.com/office/drawing/2014/main" id="{D5EBA3C8-2430-9878-C51F-4855EECFEEA4}"/>
              </a:ext>
            </a:extLst>
          </p:cNvPr>
          <p:cNvSpPr txBox="1"/>
          <p:nvPr/>
        </p:nvSpPr>
        <p:spPr>
          <a:xfrm>
            <a:off x="6651653" y="1407636"/>
            <a:ext cx="5874818" cy="3785652"/>
          </a:xfrm>
          <a:prstGeom prst="rect">
            <a:avLst/>
          </a:prstGeom>
          <a:noFill/>
        </p:spPr>
        <p:txBody>
          <a:bodyPr wrap="square" rtlCol="0">
            <a:spAutoFit/>
          </a:bodyPr>
          <a:lstStyle/>
          <a:p>
            <a:r>
              <a:rPr lang="pl-PL" sz="4800" dirty="0">
                <a:solidFill>
                  <a:schemeClr val="bg1"/>
                </a:solidFill>
                <a:latin typeface="Aptos ExtraBold" panose="020B0004020202020204" pitchFamily="34" charset="0"/>
              </a:rPr>
              <a:t>16 lat życia </a:t>
            </a:r>
          </a:p>
          <a:p>
            <a:r>
              <a:rPr lang="pl-PL" sz="4800" dirty="0">
                <a:solidFill>
                  <a:schemeClr val="bg1"/>
                </a:solidFill>
              </a:rPr>
              <a:t>spędzisz, patrząc</a:t>
            </a:r>
          </a:p>
          <a:p>
            <a:r>
              <a:rPr lang="pl-PL" sz="4800" dirty="0">
                <a:solidFill>
                  <a:schemeClr val="bg1"/>
                </a:solidFill>
              </a:rPr>
              <a:t>w telefon</a:t>
            </a:r>
          </a:p>
          <a:p>
            <a:endParaRPr lang="pl-PL" sz="4800" dirty="0">
              <a:solidFill>
                <a:schemeClr val="bg1"/>
              </a:solidFill>
              <a:latin typeface="Aptos ExtraBold" panose="020B0004020202020204" pitchFamily="34" charset="0"/>
            </a:endParaRPr>
          </a:p>
          <a:p>
            <a:r>
              <a:rPr lang="pl-PL" sz="4800" dirty="0">
                <a:solidFill>
                  <a:schemeClr val="bg1"/>
                </a:solidFill>
                <a:latin typeface="Aptos ExtraBold" panose="020B0004020202020204" pitchFamily="34" charset="0"/>
              </a:rPr>
              <a:t>Czy warto?</a:t>
            </a:r>
            <a:endParaRPr lang="en-US" sz="4800" dirty="0">
              <a:latin typeface="Aptos ExtraBold" panose="020B0004020202020204" pitchFamily="34" charset="0"/>
            </a:endParaRPr>
          </a:p>
        </p:txBody>
      </p:sp>
      <p:pic>
        <p:nvPicPr>
          <p:cNvPr id="2" name="Graphic 1">
            <a:extLst>
              <a:ext uri="{FF2B5EF4-FFF2-40B4-BE49-F238E27FC236}">
                <a16:creationId xmlns:a16="http://schemas.microsoft.com/office/drawing/2014/main" id="{28AEBAE0-F8FD-BB42-2CCD-398E02B45671}"/>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5"/>
              </a:ext>
            </a:extLst>
          </a:blip>
          <a:stretch>
            <a:fillRect/>
          </a:stretch>
        </p:blipFill>
        <p:spPr>
          <a:xfrm>
            <a:off x="9200682" y="367323"/>
            <a:ext cx="1162520" cy="190384"/>
          </a:xfrm>
          <a:prstGeom prst="rect">
            <a:avLst/>
          </a:prstGeom>
        </p:spPr>
      </p:pic>
    </p:spTree>
    <p:extLst>
      <p:ext uri="{BB962C8B-B14F-4D97-AF65-F5344CB8AC3E}">
        <p14:creationId xmlns:p14="http://schemas.microsoft.com/office/powerpoint/2010/main" val="23453954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a:extLst>
            <a:ext uri="{FF2B5EF4-FFF2-40B4-BE49-F238E27FC236}">
              <a16:creationId xmlns:a16="http://schemas.microsoft.com/office/drawing/2014/main" id="{9D58FFDB-1209-E7F5-5E35-3F4C3E242C3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C20F966-C738-6C5E-B59E-717412EF6F02}"/>
              </a:ext>
            </a:extLst>
          </p:cNvPr>
          <p:cNvSpPr txBox="1"/>
          <p:nvPr/>
        </p:nvSpPr>
        <p:spPr>
          <a:xfrm>
            <a:off x="536896" y="541788"/>
            <a:ext cx="9559494" cy="938719"/>
          </a:xfrm>
          <a:prstGeom prst="rect">
            <a:avLst/>
          </a:prstGeom>
          <a:noFill/>
        </p:spPr>
        <p:txBody>
          <a:bodyPr wrap="square" rtlCol="0">
            <a:spAutoFit/>
          </a:bodyPr>
          <a:lstStyle/>
          <a:p>
            <a:r>
              <a:rPr lang="pl-PL" sz="5500" dirty="0">
                <a:solidFill>
                  <a:schemeClr val="bg1"/>
                </a:solidFill>
                <a:latin typeface="Aptos ExtraBold" panose="020B0004020202020204" pitchFamily="34" charset="0"/>
              </a:rPr>
              <a:t>Uzależnienie</a:t>
            </a:r>
            <a:r>
              <a:rPr lang="pl-PL" sz="5500" dirty="0">
                <a:solidFill>
                  <a:schemeClr val="bg1"/>
                </a:solidFill>
                <a:latin typeface="Figtree Black"/>
              </a:rPr>
              <a:t> </a:t>
            </a:r>
            <a:r>
              <a:rPr lang="pl-PL" sz="5500" dirty="0">
                <a:solidFill>
                  <a:schemeClr val="bg1"/>
                </a:solidFill>
                <a:latin typeface="Aptos ExtraBold" panose="020B0004020202020204" pitchFamily="34" charset="0"/>
              </a:rPr>
              <a:t>od telefonu</a:t>
            </a:r>
            <a:endParaRPr lang="en-US" sz="6000" dirty="0">
              <a:latin typeface="Aptos ExtraBold" panose="020B0004020202020204" pitchFamily="34" charset="0"/>
            </a:endParaRPr>
          </a:p>
        </p:txBody>
      </p:sp>
      <p:sp>
        <p:nvSpPr>
          <p:cNvPr id="4" name="TextBox 3">
            <a:extLst>
              <a:ext uri="{FF2B5EF4-FFF2-40B4-BE49-F238E27FC236}">
                <a16:creationId xmlns:a16="http://schemas.microsoft.com/office/drawing/2014/main" id="{EDD198E9-B2E0-30A7-DF97-F3B5F6F9DAA3}"/>
              </a:ext>
            </a:extLst>
          </p:cNvPr>
          <p:cNvSpPr txBox="1"/>
          <p:nvPr/>
        </p:nvSpPr>
        <p:spPr>
          <a:xfrm>
            <a:off x="560888" y="1685570"/>
            <a:ext cx="7302952" cy="477054"/>
          </a:xfrm>
          <a:prstGeom prst="rect">
            <a:avLst/>
          </a:prstGeom>
          <a:noFill/>
        </p:spPr>
        <p:txBody>
          <a:bodyPr wrap="square" rtlCol="0">
            <a:spAutoFit/>
          </a:bodyPr>
          <a:lstStyle/>
          <a:p>
            <a:r>
              <a:rPr lang="pl-PL" sz="2500" dirty="0">
                <a:solidFill>
                  <a:schemeClr val="bg1"/>
                </a:solidFill>
                <a:latin typeface="Aptos SemiBold" panose="020B0004020202020204" pitchFamily="34" charset="0"/>
              </a:rPr>
              <a:t>Media społecznościowe</a:t>
            </a:r>
          </a:p>
        </p:txBody>
      </p:sp>
      <p:sp>
        <p:nvSpPr>
          <p:cNvPr id="7" name="TextBox 6">
            <a:extLst>
              <a:ext uri="{FF2B5EF4-FFF2-40B4-BE49-F238E27FC236}">
                <a16:creationId xmlns:a16="http://schemas.microsoft.com/office/drawing/2014/main" id="{65BADB2F-1BE0-FA5E-59F7-B3ED41D85366}"/>
              </a:ext>
            </a:extLst>
          </p:cNvPr>
          <p:cNvSpPr txBox="1"/>
          <p:nvPr/>
        </p:nvSpPr>
        <p:spPr>
          <a:xfrm>
            <a:off x="560888" y="2704745"/>
            <a:ext cx="6059009" cy="2785378"/>
          </a:xfrm>
          <a:prstGeom prst="rect">
            <a:avLst/>
          </a:prstGeom>
          <a:noFill/>
        </p:spPr>
        <p:txBody>
          <a:bodyPr wrap="square" rtlCol="0">
            <a:spAutoFit/>
          </a:bodyPr>
          <a:lstStyle/>
          <a:p>
            <a:pPr marL="342900" indent="-342900">
              <a:buFont typeface="Arial" panose="020B0604020202020204" pitchFamily="34" charset="0"/>
              <a:buChar char="•"/>
            </a:pPr>
            <a:r>
              <a:rPr lang="pl-PL" sz="2500" dirty="0">
                <a:solidFill>
                  <a:schemeClr val="bg1"/>
                </a:solidFill>
                <a:latin typeface="Aptos SemiBold" panose="020B0004020202020204" pitchFamily="34" charset="0"/>
              </a:rPr>
              <a:t>6,5 konta społecznościowego przypada na 1 nastolatka</a:t>
            </a:r>
          </a:p>
          <a:p>
            <a:pPr marL="342900" indent="-342900">
              <a:buFont typeface="Arial" panose="020B0604020202020204" pitchFamily="34" charset="0"/>
              <a:buChar char="•"/>
            </a:pPr>
            <a:r>
              <a:rPr lang="pl-PL" sz="2500" dirty="0">
                <a:solidFill>
                  <a:schemeClr val="bg1"/>
                </a:solidFill>
                <a:latin typeface="Aptos SemiBold" panose="020B0004020202020204" pitchFamily="34" charset="0"/>
              </a:rPr>
              <a:t>Najpopularniejsze platformy: YouTube, </a:t>
            </a:r>
            <a:r>
              <a:rPr lang="pl-PL" sz="2500" dirty="0" err="1">
                <a:solidFill>
                  <a:schemeClr val="bg1"/>
                </a:solidFill>
                <a:latin typeface="Aptos SemiBold" panose="020B0004020202020204" pitchFamily="34" charset="0"/>
              </a:rPr>
              <a:t>TikTok</a:t>
            </a:r>
            <a:r>
              <a:rPr lang="pl-PL" sz="2500" dirty="0">
                <a:solidFill>
                  <a:schemeClr val="bg1"/>
                </a:solidFill>
                <a:latin typeface="Aptos SemiBold" panose="020B0004020202020204" pitchFamily="34" charset="0"/>
              </a:rPr>
              <a:t>, Instagram, Snapchat, </a:t>
            </a:r>
            <a:r>
              <a:rPr lang="pl-PL" sz="2500" dirty="0" err="1">
                <a:solidFill>
                  <a:schemeClr val="bg1"/>
                </a:solidFill>
                <a:latin typeface="Aptos SemiBold" panose="020B0004020202020204" pitchFamily="34" charset="0"/>
              </a:rPr>
              <a:t>Discord</a:t>
            </a:r>
            <a:endParaRPr lang="pl-PL" sz="2500" dirty="0">
              <a:solidFill>
                <a:schemeClr val="bg1"/>
              </a:solidFill>
              <a:latin typeface="Aptos SemiBold" panose="020B0004020202020204" pitchFamily="34" charset="0"/>
            </a:endParaRPr>
          </a:p>
          <a:p>
            <a:pPr marL="342900" indent="-342900">
              <a:buFont typeface="Arial" panose="020B0604020202020204" pitchFamily="34" charset="0"/>
              <a:buChar char="•"/>
            </a:pPr>
            <a:r>
              <a:rPr lang="pl-PL" sz="2500" dirty="0">
                <a:solidFill>
                  <a:schemeClr val="bg1"/>
                </a:solidFill>
                <a:latin typeface="Aptos SemiBold" panose="020B0004020202020204" pitchFamily="34" charset="0"/>
              </a:rPr>
              <a:t>Dziewczęta – media społecznościowe i komunikatory</a:t>
            </a:r>
          </a:p>
          <a:p>
            <a:pPr marL="342900" indent="-342900">
              <a:buFont typeface="Arial" panose="020B0604020202020204" pitchFamily="34" charset="0"/>
              <a:buChar char="•"/>
            </a:pPr>
            <a:r>
              <a:rPr lang="pl-PL" sz="2500" dirty="0">
                <a:solidFill>
                  <a:schemeClr val="bg1"/>
                </a:solidFill>
                <a:latin typeface="Aptos SemiBold" panose="020B0004020202020204" pitchFamily="34" charset="0"/>
              </a:rPr>
              <a:t>Chłopcy – gry online i platformy video</a:t>
            </a:r>
          </a:p>
        </p:txBody>
      </p:sp>
      <p:cxnSp>
        <p:nvCxnSpPr>
          <p:cNvPr id="41" name="Straight Connector 40">
            <a:extLst>
              <a:ext uri="{FF2B5EF4-FFF2-40B4-BE49-F238E27FC236}">
                <a16:creationId xmlns:a16="http://schemas.microsoft.com/office/drawing/2014/main" id="{437D0B8F-3385-EFD0-4420-04B62089F9F9}"/>
              </a:ext>
            </a:extLst>
          </p:cNvPr>
          <p:cNvCxnSpPr>
            <a:cxnSpLocks/>
          </p:cNvCxnSpPr>
          <p:nvPr/>
        </p:nvCxnSpPr>
        <p:spPr>
          <a:xfrm>
            <a:off x="8412477" y="1864552"/>
            <a:ext cx="0" cy="3256088"/>
          </a:xfrm>
          <a:prstGeom prst="line">
            <a:avLst/>
          </a:prstGeom>
          <a:ln>
            <a:solidFill>
              <a:schemeClr val="bg2">
                <a:lumMod val="25000"/>
              </a:schemeClr>
            </a:solidFill>
          </a:ln>
        </p:spPr>
        <p:style>
          <a:lnRef idx="2">
            <a:schemeClr val="accent1"/>
          </a:lnRef>
          <a:fillRef idx="0">
            <a:schemeClr val="accent1"/>
          </a:fillRef>
          <a:effectRef idx="1">
            <a:schemeClr val="accent1"/>
          </a:effectRef>
          <a:fontRef idx="minor">
            <a:schemeClr val="tx1"/>
          </a:fontRef>
        </p:style>
      </p:cxnSp>
      <p:cxnSp>
        <p:nvCxnSpPr>
          <p:cNvPr id="42" name="Straight Connector 41">
            <a:extLst>
              <a:ext uri="{FF2B5EF4-FFF2-40B4-BE49-F238E27FC236}">
                <a16:creationId xmlns:a16="http://schemas.microsoft.com/office/drawing/2014/main" id="{C6C58704-7BC1-D7CD-A59A-9DA008425FB0}"/>
              </a:ext>
            </a:extLst>
          </p:cNvPr>
          <p:cNvCxnSpPr>
            <a:cxnSpLocks/>
          </p:cNvCxnSpPr>
          <p:nvPr/>
        </p:nvCxnSpPr>
        <p:spPr>
          <a:xfrm flipV="1">
            <a:off x="8412477" y="5098071"/>
            <a:ext cx="2924841" cy="12772"/>
          </a:xfrm>
          <a:prstGeom prst="line">
            <a:avLst/>
          </a:prstGeom>
          <a:ln>
            <a:solidFill>
              <a:schemeClr val="bg2">
                <a:lumMod val="25000"/>
              </a:schemeClr>
            </a:solidFill>
          </a:ln>
        </p:spPr>
        <p:style>
          <a:lnRef idx="2">
            <a:schemeClr val="accent1"/>
          </a:lnRef>
          <a:fillRef idx="0">
            <a:schemeClr val="accent1"/>
          </a:fillRef>
          <a:effectRef idx="1">
            <a:schemeClr val="accent1"/>
          </a:effectRef>
          <a:fontRef idx="minor">
            <a:schemeClr val="tx1"/>
          </a:fontRef>
        </p:style>
      </p:cxnSp>
      <p:cxnSp>
        <p:nvCxnSpPr>
          <p:cNvPr id="43" name="Straight Connector 42">
            <a:extLst>
              <a:ext uri="{FF2B5EF4-FFF2-40B4-BE49-F238E27FC236}">
                <a16:creationId xmlns:a16="http://schemas.microsoft.com/office/drawing/2014/main" id="{69676D34-C76F-3C21-4612-2AA74EA11E17}"/>
              </a:ext>
            </a:extLst>
          </p:cNvPr>
          <p:cNvCxnSpPr>
            <a:cxnSpLocks/>
          </p:cNvCxnSpPr>
          <p:nvPr/>
        </p:nvCxnSpPr>
        <p:spPr>
          <a:xfrm flipH="1">
            <a:off x="9850605" y="1864552"/>
            <a:ext cx="24292" cy="3240850"/>
          </a:xfrm>
          <a:prstGeom prst="line">
            <a:avLst/>
          </a:prstGeom>
          <a:ln>
            <a:solidFill>
              <a:schemeClr val="bg2">
                <a:lumMod val="25000"/>
              </a:schemeClr>
            </a:solidFill>
            <a:prstDash val="sysDot"/>
          </a:ln>
        </p:spPr>
        <p:style>
          <a:lnRef idx="2">
            <a:schemeClr val="accent1"/>
          </a:lnRef>
          <a:fillRef idx="0">
            <a:schemeClr val="accent1"/>
          </a:fillRef>
          <a:effectRef idx="1">
            <a:schemeClr val="accent1"/>
          </a:effectRef>
          <a:fontRef idx="minor">
            <a:schemeClr val="tx1"/>
          </a:fontRef>
        </p:style>
      </p:cxnSp>
      <p:cxnSp>
        <p:nvCxnSpPr>
          <p:cNvPr id="44" name="Straight Connector 43">
            <a:extLst>
              <a:ext uri="{FF2B5EF4-FFF2-40B4-BE49-F238E27FC236}">
                <a16:creationId xmlns:a16="http://schemas.microsoft.com/office/drawing/2014/main" id="{AE0167FA-C110-995D-4A1B-2DD941B89A29}"/>
              </a:ext>
            </a:extLst>
          </p:cNvPr>
          <p:cNvCxnSpPr>
            <a:cxnSpLocks/>
          </p:cNvCxnSpPr>
          <p:nvPr/>
        </p:nvCxnSpPr>
        <p:spPr>
          <a:xfrm>
            <a:off x="11330865" y="1864552"/>
            <a:ext cx="0" cy="3240850"/>
          </a:xfrm>
          <a:prstGeom prst="line">
            <a:avLst/>
          </a:prstGeom>
          <a:ln>
            <a:solidFill>
              <a:schemeClr val="bg2">
                <a:lumMod val="25000"/>
              </a:schemeClr>
            </a:solidFill>
            <a:prstDash val="sysDot"/>
          </a:ln>
        </p:spPr>
        <p:style>
          <a:lnRef idx="2">
            <a:schemeClr val="accent1"/>
          </a:lnRef>
          <a:fillRef idx="0">
            <a:schemeClr val="accent1"/>
          </a:fillRef>
          <a:effectRef idx="1">
            <a:schemeClr val="accent1"/>
          </a:effectRef>
          <a:fontRef idx="minor">
            <a:schemeClr val="tx1"/>
          </a:fontRef>
        </p:style>
      </p:cxnSp>
      <p:sp>
        <p:nvSpPr>
          <p:cNvPr id="45" name="Rectangle 44">
            <a:extLst>
              <a:ext uri="{FF2B5EF4-FFF2-40B4-BE49-F238E27FC236}">
                <a16:creationId xmlns:a16="http://schemas.microsoft.com/office/drawing/2014/main" id="{44D4CBE2-7A86-BC2C-3BFC-90AAFE5A785F}"/>
              </a:ext>
            </a:extLst>
          </p:cNvPr>
          <p:cNvSpPr/>
          <p:nvPr/>
        </p:nvSpPr>
        <p:spPr>
          <a:xfrm>
            <a:off x="8412478" y="4715123"/>
            <a:ext cx="771534" cy="333955"/>
          </a:xfrm>
          <a:prstGeom prst="rect">
            <a:avLst/>
          </a:prstGeom>
          <a:solidFill>
            <a:srgbClr val="C1272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6" name="Rectangle 45">
            <a:extLst>
              <a:ext uri="{FF2B5EF4-FFF2-40B4-BE49-F238E27FC236}">
                <a16:creationId xmlns:a16="http://schemas.microsoft.com/office/drawing/2014/main" id="{3997D19E-B304-E1E8-82AC-2AFCEB454EB0}"/>
              </a:ext>
            </a:extLst>
          </p:cNvPr>
          <p:cNvSpPr/>
          <p:nvPr/>
        </p:nvSpPr>
        <p:spPr>
          <a:xfrm>
            <a:off x="8412478" y="4307896"/>
            <a:ext cx="771534" cy="333955"/>
          </a:xfrm>
          <a:prstGeom prst="rect">
            <a:avLst/>
          </a:prstGeom>
          <a:solidFill>
            <a:srgbClr val="C1272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7" name="Rectangle 46">
            <a:extLst>
              <a:ext uri="{FF2B5EF4-FFF2-40B4-BE49-F238E27FC236}">
                <a16:creationId xmlns:a16="http://schemas.microsoft.com/office/drawing/2014/main" id="{04EAA34B-99C6-0A18-EB0C-DE4D15020FD8}"/>
              </a:ext>
            </a:extLst>
          </p:cNvPr>
          <p:cNvSpPr/>
          <p:nvPr/>
        </p:nvSpPr>
        <p:spPr>
          <a:xfrm>
            <a:off x="8412477" y="3900672"/>
            <a:ext cx="1550505" cy="333955"/>
          </a:xfrm>
          <a:prstGeom prst="rect">
            <a:avLst/>
          </a:prstGeom>
          <a:solidFill>
            <a:srgbClr val="C1272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8" name="Rectangle 47">
            <a:extLst>
              <a:ext uri="{FF2B5EF4-FFF2-40B4-BE49-F238E27FC236}">
                <a16:creationId xmlns:a16="http://schemas.microsoft.com/office/drawing/2014/main" id="{A8C6AE3E-B4B3-F578-0FB7-40B27A58C0D6}"/>
              </a:ext>
            </a:extLst>
          </p:cNvPr>
          <p:cNvSpPr/>
          <p:nvPr/>
        </p:nvSpPr>
        <p:spPr>
          <a:xfrm>
            <a:off x="8412478" y="3493448"/>
            <a:ext cx="1691962" cy="333955"/>
          </a:xfrm>
          <a:prstGeom prst="rect">
            <a:avLst/>
          </a:prstGeom>
          <a:solidFill>
            <a:srgbClr val="C1272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9" name="Rectangle 48">
            <a:extLst>
              <a:ext uri="{FF2B5EF4-FFF2-40B4-BE49-F238E27FC236}">
                <a16:creationId xmlns:a16="http://schemas.microsoft.com/office/drawing/2014/main" id="{571B7504-2939-2DCE-0632-9D8C7460B889}"/>
              </a:ext>
            </a:extLst>
          </p:cNvPr>
          <p:cNvSpPr/>
          <p:nvPr/>
        </p:nvSpPr>
        <p:spPr>
          <a:xfrm>
            <a:off x="8412478" y="3086224"/>
            <a:ext cx="1852647" cy="333955"/>
          </a:xfrm>
          <a:prstGeom prst="rect">
            <a:avLst/>
          </a:prstGeom>
          <a:solidFill>
            <a:srgbClr val="C1272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51" name="TextBox 50">
            <a:extLst>
              <a:ext uri="{FF2B5EF4-FFF2-40B4-BE49-F238E27FC236}">
                <a16:creationId xmlns:a16="http://schemas.microsoft.com/office/drawing/2014/main" id="{759B4A57-3620-F3E6-D575-9BDAD25A4C20}"/>
              </a:ext>
            </a:extLst>
          </p:cNvPr>
          <p:cNvSpPr txBox="1"/>
          <p:nvPr/>
        </p:nvSpPr>
        <p:spPr>
          <a:xfrm>
            <a:off x="8275052" y="5206129"/>
            <a:ext cx="491571" cy="323165"/>
          </a:xfrm>
          <a:prstGeom prst="rect">
            <a:avLst/>
          </a:prstGeom>
          <a:noFill/>
        </p:spPr>
        <p:txBody>
          <a:bodyPr wrap="square" rtlCol="0">
            <a:spAutoFit/>
          </a:bodyPr>
          <a:lstStyle/>
          <a:p>
            <a:r>
              <a:rPr lang="pl-PL" sz="1500">
                <a:solidFill>
                  <a:schemeClr val="bg2">
                    <a:lumMod val="75000"/>
                  </a:schemeClr>
                </a:solidFill>
              </a:rPr>
              <a:t>0</a:t>
            </a:r>
          </a:p>
        </p:txBody>
      </p:sp>
      <p:sp>
        <p:nvSpPr>
          <p:cNvPr id="52" name="TextBox 51">
            <a:extLst>
              <a:ext uri="{FF2B5EF4-FFF2-40B4-BE49-F238E27FC236}">
                <a16:creationId xmlns:a16="http://schemas.microsoft.com/office/drawing/2014/main" id="{7AC394B5-4576-39A1-1F05-DD978D74F16E}"/>
              </a:ext>
            </a:extLst>
          </p:cNvPr>
          <p:cNvSpPr txBox="1"/>
          <p:nvPr/>
        </p:nvSpPr>
        <p:spPr>
          <a:xfrm>
            <a:off x="11051243" y="5206129"/>
            <a:ext cx="572150" cy="323165"/>
          </a:xfrm>
          <a:prstGeom prst="rect">
            <a:avLst/>
          </a:prstGeom>
          <a:noFill/>
        </p:spPr>
        <p:txBody>
          <a:bodyPr wrap="square" rtlCol="0">
            <a:spAutoFit/>
          </a:bodyPr>
          <a:lstStyle/>
          <a:p>
            <a:r>
              <a:rPr lang="pl-PL" sz="1500">
                <a:solidFill>
                  <a:schemeClr val="bg2">
                    <a:lumMod val="75000"/>
                  </a:schemeClr>
                </a:solidFill>
              </a:rPr>
              <a:t>100</a:t>
            </a:r>
          </a:p>
        </p:txBody>
      </p:sp>
      <p:sp>
        <p:nvSpPr>
          <p:cNvPr id="53" name="TextBox 52">
            <a:extLst>
              <a:ext uri="{FF2B5EF4-FFF2-40B4-BE49-F238E27FC236}">
                <a16:creationId xmlns:a16="http://schemas.microsoft.com/office/drawing/2014/main" id="{3E7AE300-36E4-3FD5-620F-5F3F1999F600}"/>
              </a:ext>
            </a:extLst>
          </p:cNvPr>
          <p:cNvSpPr txBox="1"/>
          <p:nvPr/>
        </p:nvSpPr>
        <p:spPr>
          <a:xfrm>
            <a:off x="9677434" y="5206129"/>
            <a:ext cx="491571" cy="323165"/>
          </a:xfrm>
          <a:prstGeom prst="rect">
            <a:avLst/>
          </a:prstGeom>
          <a:noFill/>
        </p:spPr>
        <p:txBody>
          <a:bodyPr wrap="square" rtlCol="0">
            <a:spAutoFit/>
          </a:bodyPr>
          <a:lstStyle/>
          <a:p>
            <a:r>
              <a:rPr lang="pl-PL" sz="1500">
                <a:solidFill>
                  <a:schemeClr val="bg2">
                    <a:lumMod val="75000"/>
                  </a:schemeClr>
                </a:solidFill>
              </a:rPr>
              <a:t>50</a:t>
            </a:r>
          </a:p>
        </p:txBody>
      </p:sp>
      <p:sp>
        <p:nvSpPr>
          <p:cNvPr id="54" name="TextBox 53">
            <a:extLst>
              <a:ext uri="{FF2B5EF4-FFF2-40B4-BE49-F238E27FC236}">
                <a16:creationId xmlns:a16="http://schemas.microsoft.com/office/drawing/2014/main" id="{A5ADBB80-20E5-49CA-BC7D-F9A93BEE29C7}"/>
              </a:ext>
            </a:extLst>
          </p:cNvPr>
          <p:cNvSpPr txBox="1"/>
          <p:nvPr/>
        </p:nvSpPr>
        <p:spPr>
          <a:xfrm>
            <a:off x="8223162" y="4689220"/>
            <a:ext cx="954851" cy="400110"/>
          </a:xfrm>
          <a:prstGeom prst="rect">
            <a:avLst/>
          </a:prstGeom>
          <a:noFill/>
        </p:spPr>
        <p:txBody>
          <a:bodyPr wrap="square" rtlCol="0">
            <a:spAutoFit/>
          </a:bodyPr>
          <a:lstStyle/>
          <a:p>
            <a:pPr algn="r"/>
            <a:r>
              <a:rPr lang="pl-PL" sz="2000">
                <a:solidFill>
                  <a:schemeClr val="bg1"/>
                </a:solidFill>
                <a:latin typeface="Aptos SemiBold" panose="020B0004020202020204" pitchFamily="34" charset="0"/>
              </a:rPr>
              <a:t>26%</a:t>
            </a:r>
          </a:p>
        </p:txBody>
      </p:sp>
      <p:sp>
        <p:nvSpPr>
          <p:cNvPr id="55" name="TextBox 54">
            <a:extLst>
              <a:ext uri="{FF2B5EF4-FFF2-40B4-BE49-F238E27FC236}">
                <a16:creationId xmlns:a16="http://schemas.microsoft.com/office/drawing/2014/main" id="{1491452D-5591-C271-8C4E-E07F6AA42A7B}"/>
              </a:ext>
            </a:extLst>
          </p:cNvPr>
          <p:cNvSpPr txBox="1"/>
          <p:nvPr/>
        </p:nvSpPr>
        <p:spPr>
          <a:xfrm>
            <a:off x="9010166" y="3873782"/>
            <a:ext cx="954851" cy="400110"/>
          </a:xfrm>
          <a:prstGeom prst="rect">
            <a:avLst/>
          </a:prstGeom>
          <a:noFill/>
        </p:spPr>
        <p:txBody>
          <a:bodyPr wrap="square" rtlCol="0">
            <a:spAutoFit/>
          </a:bodyPr>
          <a:lstStyle/>
          <a:p>
            <a:pPr algn="r"/>
            <a:r>
              <a:rPr lang="pl-PL" sz="2000">
                <a:solidFill>
                  <a:schemeClr val="bg1"/>
                </a:solidFill>
                <a:latin typeface="Aptos SemiBold" panose="020B0004020202020204" pitchFamily="34" charset="0"/>
              </a:rPr>
              <a:t>54%</a:t>
            </a:r>
          </a:p>
        </p:txBody>
      </p:sp>
      <p:sp>
        <p:nvSpPr>
          <p:cNvPr id="19" name="Rectangle 18">
            <a:extLst>
              <a:ext uri="{FF2B5EF4-FFF2-40B4-BE49-F238E27FC236}">
                <a16:creationId xmlns:a16="http://schemas.microsoft.com/office/drawing/2014/main" id="{BDFB9619-231F-43F9-68FE-50E951C188AE}"/>
              </a:ext>
            </a:extLst>
          </p:cNvPr>
          <p:cNvSpPr/>
          <p:nvPr/>
        </p:nvSpPr>
        <p:spPr>
          <a:xfrm>
            <a:off x="8412477" y="2679000"/>
            <a:ext cx="1971921" cy="333955"/>
          </a:xfrm>
          <a:prstGeom prst="rect">
            <a:avLst/>
          </a:prstGeom>
          <a:solidFill>
            <a:srgbClr val="C1272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0" name="Rectangle 19">
            <a:extLst>
              <a:ext uri="{FF2B5EF4-FFF2-40B4-BE49-F238E27FC236}">
                <a16:creationId xmlns:a16="http://schemas.microsoft.com/office/drawing/2014/main" id="{6CBD223E-D8C4-27D7-9AB5-2BCFAE933CC0}"/>
              </a:ext>
            </a:extLst>
          </p:cNvPr>
          <p:cNvSpPr/>
          <p:nvPr/>
        </p:nvSpPr>
        <p:spPr>
          <a:xfrm>
            <a:off x="8412478" y="2271776"/>
            <a:ext cx="2162757" cy="333955"/>
          </a:xfrm>
          <a:prstGeom prst="rect">
            <a:avLst/>
          </a:prstGeom>
          <a:solidFill>
            <a:srgbClr val="C1272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1" name="Rectangle 20">
            <a:extLst>
              <a:ext uri="{FF2B5EF4-FFF2-40B4-BE49-F238E27FC236}">
                <a16:creationId xmlns:a16="http://schemas.microsoft.com/office/drawing/2014/main" id="{350621B9-3E7D-35A0-F855-5DCA9B36F9A4}"/>
              </a:ext>
            </a:extLst>
          </p:cNvPr>
          <p:cNvSpPr/>
          <p:nvPr/>
        </p:nvSpPr>
        <p:spPr>
          <a:xfrm>
            <a:off x="8412478" y="1864552"/>
            <a:ext cx="2226365" cy="333955"/>
          </a:xfrm>
          <a:prstGeom prst="rect">
            <a:avLst/>
          </a:prstGeom>
          <a:solidFill>
            <a:srgbClr val="C1272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56" name="TextBox 55">
            <a:extLst>
              <a:ext uri="{FF2B5EF4-FFF2-40B4-BE49-F238E27FC236}">
                <a16:creationId xmlns:a16="http://schemas.microsoft.com/office/drawing/2014/main" id="{05EC56D4-1236-3A38-9DC9-A0EC21AEFAA8}"/>
              </a:ext>
            </a:extLst>
          </p:cNvPr>
          <p:cNvSpPr txBox="1"/>
          <p:nvPr/>
        </p:nvSpPr>
        <p:spPr>
          <a:xfrm>
            <a:off x="9144350" y="3458419"/>
            <a:ext cx="954851" cy="400110"/>
          </a:xfrm>
          <a:prstGeom prst="rect">
            <a:avLst/>
          </a:prstGeom>
          <a:noFill/>
        </p:spPr>
        <p:txBody>
          <a:bodyPr wrap="square" rtlCol="0">
            <a:spAutoFit/>
          </a:bodyPr>
          <a:lstStyle/>
          <a:p>
            <a:pPr algn="r"/>
            <a:r>
              <a:rPr lang="pl-PL" sz="2000">
                <a:solidFill>
                  <a:schemeClr val="bg1"/>
                </a:solidFill>
                <a:latin typeface="Aptos SemiBold" panose="020B0004020202020204" pitchFamily="34" charset="0"/>
              </a:rPr>
              <a:t>57%</a:t>
            </a:r>
          </a:p>
        </p:txBody>
      </p:sp>
      <p:sp>
        <p:nvSpPr>
          <p:cNvPr id="57" name="TextBox 56">
            <a:extLst>
              <a:ext uri="{FF2B5EF4-FFF2-40B4-BE49-F238E27FC236}">
                <a16:creationId xmlns:a16="http://schemas.microsoft.com/office/drawing/2014/main" id="{D778ACA2-B655-6C65-E4A9-620971E47811}"/>
              </a:ext>
            </a:extLst>
          </p:cNvPr>
          <p:cNvSpPr txBox="1"/>
          <p:nvPr/>
        </p:nvSpPr>
        <p:spPr>
          <a:xfrm>
            <a:off x="9302053" y="3054000"/>
            <a:ext cx="954851" cy="400110"/>
          </a:xfrm>
          <a:prstGeom prst="rect">
            <a:avLst/>
          </a:prstGeom>
          <a:noFill/>
        </p:spPr>
        <p:txBody>
          <a:bodyPr wrap="square" rtlCol="0">
            <a:spAutoFit/>
          </a:bodyPr>
          <a:lstStyle/>
          <a:p>
            <a:pPr algn="r"/>
            <a:r>
              <a:rPr lang="pl-PL" sz="2000">
                <a:solidFill>
                  <a:schemeClr val="bg1"/>
                </a:solidFill>
                <a:latin typeface="Aptos SemiBold" panose="020B0004020202020204" pitchFamily="34" charset="0"/>
              </a:rPr>
              <a:t>61%</a:t>
            </a:r>
          </a:p>
        </p:txBody>
      </p:sp>
      <p:sp>
        <p:nvSpPr>
          <p:cNvPr id="58" name="TextBox 57">
            <a:extLst>
              <a:ext uri="{FF2B5EF4-FFF2-40B4-BE49-F238E27FC236}">
                <a16:creationId xmlns:a16="http://schemas.microsoft.com/office/drawing/2014/main" id="{815E57FE-DC3F-CD58-07E8-44954AFADD16}"/>
              </a:ext>
            </a:extLst>
          </p:cNvPr>
          <p:cNvSpPr txBox="1"/>
          <p:nvPr/>
        </p:nvSpPr>
        <p:spPr>
          <a:xfrm>
            <a:off x="9684933" y="1829152"/>
            <a:ext cx="954851" cy="400110"/>
          </a:xfrm>
          <a:prstGeom prst="rect">
            <a:avLst/>
          </a:prstGeom>
          <a:noFill/>
        </p:spPr>
        <p:txBody>
          <a:bodyPr wrap="square" rtlCol="0">
            <a:spAutoFit/>
          </a:bodyPr>
          <a:lstStyle/>
          <a:p>
            <a:pPr algn="r"/>
            <a:r>
              <a:rPr lang="pl-PL" sz="2000">
                <a:solidFill>
                  <a:schemeClr val="bg1"/>
                </a:solidFill>
                <a:latin typeface="Aptos SemiBold" panose="020B0004020202020204" pitchFamily="34" charset="0"/>
              </a:rPr>
              <a:t>70%</a:t>
            </a:r>
          </a:p>
        </p:txBody>
      </p:sp>
      <p:sp>
        <p:nvSpPr>
          <p:cNvPr id="61" name="TextBox 60">
            <a:extLst>
              <a:ext uri="{FF2B5EF4-FFF2-40B4-BE49-F238E27FC236}">
                <a16:creationId xmlns:a16="http://schemas.microsoft.com/office/drawing/2014/main" id="{14C13121-6096-FF2E-6ED6-37CAC50781D5}"/>
              </a:ext>
            </a:extLst>
          </p:cNvPr>
          <p:cNvSpPr txBox="1"/>
          <p:nvPr/>
        </p:nvSpPr>
        <p:spPr>
          <a:xfrm>
            <a:off x="5992722" y="3124980"/>
            <a:ext cx="2319139" cy="276999"/>
          </a:xfrm>
          <a:prstGeom prst="rect">
            <a:avLst/>
          </a:prstGeom>
          <a:noFill/>
        </p:spPr>
        <p:txBody>
          <a:bodyPr wrap="square" rtlCol="0">
            <a:spAutoFit/>
          </a:bodyPr>
          <a:lstStyle/>
          <a:p>
            <a:pPr algn="r"/>
            <a:r>
              <a:rPr lang="pl-PL" sz="1200" err="1">
                <a:solidFill>
                  <a:schemeClr val="bg2">
                    <a:lumMod val="75000"/>
                  </a:schemeClr>
                </a:solidFill>
              </a:rPr>
              <a:t>scrollowanie</a:t>
            </a:r>
            <a:r>
              <a:rPr lang="pl-PL" sz="1200">
                <a:solidFill>
                  <a:schemeClr val="bg2">
                    <a:lumMod val="75000"/>
                  </a:schemeClr>
                </a:solidFill>
              </a:rPr>
              <a:t> SM</a:t>
            </a:r>
          </a:p>
        </p:txBody>
      </p:sp>
      <p:sp>
        <p:nvSpPr>
          <p:cNvPr id="62" name="TextBox 61">
            <a:extLst>
              <a:ext uri="{FF2B5EF4-FFF2-40B4-BE49-F238E27FC236}">
                <a16:creationId xmlns:a16="http://schemas.microsoft.com/office/drawing/2014/main" id="{8ED3369D-B092-FEEE-95CD-B61C0D1F4015}"/>
              </a:ext>
            </a:extLst>
          </p:cNvPr>
          <p:cNvSpPr txBox="1"/>
          <p:nvPr/>
        </p:nvSpPr>
        <p:spPr>
          <a:xfrm>
            <a:off x="6692257" y="3523143"/>
            <a:ext cx="1619603" cy="276999"/>
          </a:xfrm>
          <a:prstGeom prst="rect">
            <a:avLst/>
          </a:prstGeom>
          <a:noFill/>
        </p:spPr>
        <p:txBody>
          <a:bodyPr wrap="square" rtlCol="0">
            <a:spAutoFit/>
          </a:bodyPr>
          <a:lstStyle/>
          <a:p>
            <a:pPr algn="r"/>
            <a:r>
              <a:rPr lang="pl-PL" sz="1200">
                <a:solidFill>
                  <a:schemeClr val="bg2">
                    <a:lumMod val="75000"/>
                  </a:schemeClr>
                </a:solidFill>
              </a:rPr>
              <a:t>szukanie informacji</a:t>
            </a:r>
          </a:p>
        </p:txBody>
      </p:sp>
      <p:sp>
        <p:nvSpPr>
          <p:cNvPr id="63" name="TextBox 62">
            <a:extLst>
              <a:ext uri="{FF2B5EF4-FFF2-40B4-BE49-F238E27FC236}">
                <a16:creationId xmlns:a16="http://schemas.microsoft.com/office/drawing/2014/main" id="{CEB067F7-C67D-4B4D-6E91-61467BEE821B}"/>
              </a:ext>
            </a:extLst>
          </p:cNvPr>
          <p:cNvSpPr txBox="1"/>
          <p:nvPr/>
        </p:nvSpPr>
        <p:spPr>
          <a:xfrm>
            <a:off x="6692257" y="3929758"/>
            <a:ext cx="1619603" cy="276999"/>
          </a:xfrm>
          <a:prstGeom prst="rect">
            <a:avLst/>
          </a:prstGeom>
          <a:noFill/>
        </p:spPr>
        <p:txBody>
          <a:bodyPr wrap="square" rtlCol="0">
            <a:spAutoFit/>
          </a:bodyPr>
          <a:lstStyle/>
          <a:p>
            <a:pPr algn="r"/>
            <a:r>
              <a:rPr lang="pl-PL" sz="1200">
                <a:solidFill>
                  <a:schemeClr val="bg2">
                    <a:lumMod val="75000"/>
                  </a:schemeClr>
                </a:solidFill>
              </a:rPr>
              <a:t>słuchanie muzyki</a:t>
            </a:r>
          </a:p>
        </p:txBody>
      </p:sp>
      <p:sp>
        <p:nvSpPr>
          <p:cNvPr id="64" name="TextBox 63">
            <a:extLst>
              <a:ext uri="{FF2B5EF4-FFF2-40B4-BE49-F238E27FC236}">
                <a16:creationId xmlns:a16="http://schemas.microsoft.com/office/drawing/2014/main" id="{00A0F467-7B29-7F5F-DDE9-B69D5304CA50}"/>
              </a:ext>
            </a:extLst>
          </p:cNvPr>
          <p:cNvSpPr txBox="1"/>
          <p:nvPr/>
        </p:nvSpPr>
        <p:spPr>
          <a:xfrm>
            <a:off x="6692257" y="4336373"/>
            <a:ext cx="1619603" cy="276999"/>
          </a:xfrm>
          <a:prstGeom prst="rect">
            <a:avLst/>
          </a:prstGeom>
          <a:noFill/>
        </p:spPr>
        <p:txBody>
          <a:bodyPr wrap="square" rtlCol="0">
            <a:spAutoFit/>
          </a:bodyPr>
          <a:lstStyle/>
          <a:p>
            <a:pPr algn="r"/>
            <a:r>
              <a:rPr lang="pl-PL" sz="1200">
                <a:solidFill>
                  <a:schemeClr val="bg2">
                    <a:lumMod val="75000"/>
                  </a:schemeClr>
                </a:solidFill>
              </a:rPr>
              <a:t>zakupy online</a:t>
            </a:r>
          </a:p>
        </p:txBody>
      </p:sp>
      <p:sp>
        <p:nvSpPr>
          <p:cNvPr id="65" name="TextBox 64">
            <a:extLst>
              <a:ext uri="{FF2B5EF4-FFF2-40B4-BE49-F238E27FC236}">
                <a16:creationId xmlns:a16="http://schemas.microsoft.com/office/drawing/2014/main" id="{824825BC-7851-1530-B207-1B18FCD7C938}"/>
              </a:ext>
            </a:extLst>
          </p:cNvPr>
          <p:cNvSpPr txBox="1"/>
          <p:nvPr/>
        </p:nvSpPr>
        <p:spPr>
          <a:xfrm>
            <a:off x="6579164" y="4742988"/>
            <a:ext cx="1732696" cy="276999"/>
          </a:xfrm>
          <a:prstGeom prst="rect">
            <a:avLst/>
          </a:prstGeom>
          <a:noFill/>
        </p:spPr>
        <p:txBody>
          <a:bodyPr wrap="square" rtlCol="0">
            <a:spAutoFit/>
          </a:bodyPr>
          <a:lstStyle/>
          <a:p>
            <a:pPr algn="r"/>
            <a:r>
              <a:rPr lang="pl-PL" sz="1200">
                <a:solidFill>
                  <a:schemeClr val="bg2">
                    <a:lumMod val="75000"/>
                  </a:schemeClr>
                </a:solidFill>
              </a:rPr>
              <a:t>narzędzia AI</a:t>
            </a:r>
          </a:p>
        </p:txBody>
      </p:sp>
      <p:sp>
        <p:nvSpPr>
          <p:cNvPr id="66" name="TextBox 65">
            <a:extLst>
              <a:ext uri="{FF2B5EF4-FFF2-40B4-BE49-F238E27FC236}">
                <a16:creationId xmlns:a16="http://schemas.microsoft.com/office/drawing/2014/main" id="{DC048D6F-F9B9-21DC-33E9-C72DB0D9B317}"/>
              </a:ext>
            </a:extLst>
          </p:cNvPr>
          <p:cNvSpPr txBox="1"/>
          <p:nvPr/>
        </p:nvSpPr>
        <p:spPr>
          <a:xfrm>
            <a:off x="7283395" y="5675667"/>
            <a:ext cx="4182386" cy="323165"/>
          </a:xfrm>
          <a:prstGeom prst="rect">
            <a:avLst/>
          </a:prstGeom>
          <a:noFill/>
        </p:spPr>
        <p:txBody>
          <a:bodyPr wrap="square" rtlCol="0">
            <a:spAutoFit/>
          </a:bodyPr>
          <a:lstStyle/>
          <a:p>
            <a:pPr algn="ctr"/>
            <a:r>
              <a:rPr lang="pl-PL" sz="1500">
                <a:solidFill>
                  <a:schemeClr val="bg2">
                    <a:lumMod val="75000"/>
                  </a:schemeClr>
                </a:solidFill>
              </a:rPr>
              <a:t>Jak dzieci i młodzież spędza czas online?</a:t>
            </a:r>
          </a:p>
        </p:txBody>
      </p:sp>
      <p:sp>
        <p:nvSpPr>
          <p:cNvPr id="25" name="TextBox 24">
            <a:extLst>
              <a:ext uri="{FF2B5EF4-FFF2-40B4-BE49-F238E27FC236}">
                <a16:creationId xmlns:a16="http://schemas.microsoft.com/office/drawing/2014/main" id="{B2EC2BD7-FBC5-4D9C-C519-E6B58BCFC1FC}"/>
              </a:ext>
            </a:extLst>
          </p:cNvPr>
          <p:cNvSpPr txBox="1"/>
          <p:nvPr/>
        </p:nvSpPr>
        <p:spPr>
          <a:xfrm>
            <a:off x="5954615" y="2714139"/>
            <a:ext cx="2319139" cy="276999"/>
          </a:xfrm>
          <a:prstGeom prst="rect">
            <a:avLst/>
          </a:prstGeom>
          <a:noFill/>
        </p:spPr>
        <p:txBody>
          <a:bodyPr wrap="square" rtlCol="0">
            <a:spAutoFit/>
          </a:bodyPr>
          <a:lstStyle/>
          <a:p>
            <a:pPr algn="r"/>
            <a:r>
              <a:rPr lang="pl-PL" sz="1200">
                <a:solidFill>
                  <a:schemeClr val="bg2">
                    <a:lumMod val="75000"/>
                  </a:schemeClr>
                </a:solidFill>
              </a:rPr>
              <a:t>oglądanie video</a:t>
            </a:r>
          </a:p>
        </p:txBody>
      </p:sp>
      <p:sp>
        <p:nvSpPr>
          <p:cNvPr id="26" name="TextBox 25">
            <a:extLst>
              <a:ext uri="{FF2B5EF4-FFF2-40B4-BE49-F238E27FC236}">
                <a16:creationId xmlns:a16="http://schemas.microsoft.com/office/drawing/2014/main" id="{B47C0B52-4C5D-D12B-6CDB-F7D8C2F1255E}"/>
              </a:ext>
            </a:extLst>
          </p:cNvPr>
          <p:cNvSpPr txBox="1"/>
          <p:nvPr/>
        </p:nvSpPr>
        <p:spPr>
          <a:xfrm>
            <a:off x="5954614" y="2307641"/>
            <a:ext cx="2319139" cy="276999"/>
          </a:xfrm>
          <a:prstGeom prst="rect">
            <a:avLst/>
          </a:prstGeom>
          <a:noFill/>
        </p:spPr>
        <p:txBody>
          <a:bodyPr wrap="square" rtlCol="0">
            <a:spAutoFit/>
          </a:bodyPr>
          <a:lstStyle/>
          <a:p>
            <a:pPr algn="r"/>
            <a:r>
              <a:rPr lang="pl-PL" sz="1200">
                <a:solidFill>
                  <a:schemeClr val="bg2">
                    <a:lumMod val="75000"/>
                  </a:schemeClr>
                </a:solidFill>
              </a:rPr>
              <a:t>gry online</a:t>
            </a:r>
          </a:p>
        </p:txBody>
      </p:sp>
      <p:sp>
        <p:nvSpPr>
          <p:cNvPr id="27" name="TextBox 26">
            <a:extLst>
              <a:ext uri="{FF2B5EF4-FFF2-40B4-BE49-F238E27FC236}">
                <a16:creationId xmlns:a16="http://schemas.microsoft.com/office/drawing/2014/main" id="{D2816E39-C5E9-3CD8-1407-F38FD04547FE}"/>
              </a:ext>
            </a:extLst>
          </p:cNvPr>
          <p:cNvSpPr txBox="1"/>
          <p:nvPr/>
        </p:nvSpPr>
        <p:spPr>
          <a:xfrm>
            <a:off x="5954613" y="1895019"/>
            <a:ext cx="2319139" cy="276999"/>
          </a:xfrm>
          <a:prstGeom prst="rect">
            <a:avLst/>
          </a:prstGeom>
          <a:noFill/>
        </p:spPr>
        <p:txBody>
          <a:bodyPr wrap="square" rtlCol="0">
            <a:spAutoFit/>
          </a:bodyPr>
          <a:lstStyle/>
          <a:p>
            <a:pPr algn="r"/>
            <a:r>
              <a:rPr lang="pl-PL" sz="1200" dirty="0">
                <a:solidFill>
                  <a:schemeClr val="bg2">
                    <a:lumMod val="75000"/>
                  </a:schemeClr>
                </a:solidFill>
              </a:rPr>
              <a:t>komunikatory</a:t>
            </a:r>
          </a:p>
        </p:txBody>
      </p:sp>
      <p:sp>
        <p:nvSpPr>
          <p:cNvPr id="28" name="TextBox 27">
            <a:extLst>
              <a:ext uri="{FF2B5EF4-FFF2-40B4-BE49-F238E27FC236}">
                <a16:creationId xmlns:a16="http://schemas.microsoft.com/office/drawing/2014/main" id="{391BFBD8-D582-6FF5-FD80-DF4A4464CA1E}"/>
              </a:ext>
            </a:extLst>
          </p:cNvPr>
          <p:cNvSpPr txBox="1"/>
          <p:nvPr/>
        </p:nvSpPr>
        <p:spPr>
          <a:xfrm>
            <a:off x="9609468" y="2245813"/>
            <a:ext cx="954851" cy="400110"/>
          </a:xfrm>
          <a:prstGeom prst="rect">
            <a:avLst/>
          </a:prstGeom>
          <a:noFill/>
        </p:spPr>
        <p:txBody>
          <a:bodyPr wrap="square" rtlCol="0">
            <a:spAutoFit/>
          </a:bodyPr>
          <a:lstStyle/>
          <a:p>
            <a:pPr algn="r"/>
            <a:r>
              <a:rPr lang="pl-PL" sz="2000">
                <a:solidFill>
                  <a:schemeClr val="bg1"/>
                </a:solidFill>
                <a:latin typeface="Aptos SemiBold" panose="020B0004020202020204" pitchFamily="34" charset="0"/>
              </a:rPr>
              <a:t>69%</a:t>
            </a:r>
          </a:p>
        </p:txBody>
      </p:sp>
      <p:sp>
        <p:nvSpPr>
          <p:cNvPr id="29" name="TextBox 28">
            <a:extLst>
              <a:ext uri="{FF2B5EF4-FFF2-40B4-BE49-F238E27FC236}">
                <a16:creationId xmlns:a16="http://schemas.microsoft.com/office/drawing/2014/main" id="{B64E5565-260B-B45B-5BCD-A4DB83362B58}"/>
              </a:ext>
            </a:extLst>
          </p:cNvPr>
          <p:cNvSpPr txBox="1"/>
          <p:nvPr/>
        </p:nvSpPr>
        <p:spPr>
          <a:xfrm>
            <a:off x="9431572" y="2642353"/>
            <a:ext cx="954851" cy="400110"/>
          </a:xfrm>
          <a:prstGeom prst="rect">
            <a:avLst/>
          </a:prstGeom>
          <a:noFill/>
        </p:spPr>
        <p:txBody>
          <a:bodyPr wrap="square" rtlCol="0">
            <a:spAutoFit/>
          </a:bodyPr>
          <a:lstStyle/>
          <a:p>
            <a:pPr algn="r"/>
            <a:r>
              <a:rPr lang="pl-PL" sz="2000">
                <a:solidFill>
                  <a:schemeClr val="bg1"/>
                </a:solidFill>
                <a:latin typeface="Aptos SemiBold" panose="020B0004020202020204" pitchFamily="34" charset="0"/>
              </a:rPr>
              <a:t>64%</a:t>
            </a:r>
          </a:p>
        </p:txBody>
      </p:sp>
      <p:sp>
        <p:nvSpPr>
          <p:cNvPr id="30" name="TextBox 29">
            <a:extLst>
              <a:ext uri="{FF2B5EF4-FFF2-40B4-BE49-F238E27FC236}">
                <a16:creationId xmlns:a16="http://schemas.microsoft.com/office/drawing/2014/main" id="{69573431-5B43-B2EA-EDD8-4F19A71A7BE0}"/>
              </a:ext>
            </a:extLst>
          </p:cNvPr>
          <p:cNvSpPr txBox="1"/>
          <p:nvPr/>
        </p:nvSpPr>
        <p:spPr>
          <a:xfrm>
            <a:off x="8224661" y="4287558"/>
            <a:ext cx="954851" cy="400110"/>
          </a:xfrm>
          <a:prstGeom prst="rect">
            <a:avLst/>
          </a:prstGeom>
          <a:noFill/>
        </p:spPr>
        <p:txBody>
          <a:bodyPr wrap="square" rtlCol="0">
            <a:spAutoFit/>
          </a:bodyPr>
          <a:lstStyle/>
          <a:p>
            <a:pPr algn="r"/>
            <a:r>
              <a:rPr lang="pl-PL" sz="2000">
                <a:solidFill>
                  <a:schemeClr val="bg1"/>
                </a:solidFill>
                <a:latin typeface="Aptos SemiBold" panose="020B0004020202020204" pitchFamily="34" charset="0"/>
              </a:rPr>
              <a:t>26%</a:t>
            </a:r>
          </a:p>
        </p:txBody>
      </p:sp>
      <p:pic>
        <p:nvPicPr>
          <p:cNvPr id="3" name="Graphic 2">
            <a:extLst>
              <a:ext uri="{FF2B5EF4-FFF2-40B4-BE49-F238E27FC236}">
                <a16:creationId xmlns:a16="http://schemas.microsoft.com/office/drawing/2014/main" id="{4CDD83BB-8B00-991E-625D-AEF3E87351B0}"/>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4"/>
              </a:ext>
            </a:extLst>
          </a:blip>
          <a:stretch>
            <a:fillRect/>
          </a:stretch>
        </p:blipFill>
        <p:spPr>
          <a:xfrm>
            <a:off x="9200682" y="367323"/>
            <a:ext cx="1162520" cy="190384"/>
          </a:xfrm>
          <a:prstGeom prst="rect">
            <a:avLst/>
          </a:prstGeom>
        </p:spPr>
      </p:pic>
    </p:spTree>
    <p:extLst>
      <p:ext uri="{BB962C8B-B14F-4D97-AF65-F5344CB8AC3E}">
        <p14:creationId xmlns:p14="http://schemas.microsoft.com/office/powerpoint/2010/main" val="10403031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a:extLst>
            <a:ext uri="{FF2B5EF4-FFF2-40B4-BE49-F238E27FC236}">
              <a16:creationId xmlns:a16="http://schemas.microsoft.com/office/drawing/2014/main" id="{A87FC5F4-2877-C28A-33ED-81D53505940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F502E21-333E-8BED-D44A-F42A2D3126A8}"/>
              </a:ext>
            </a:extLst>
          </p:cNvPr>
          <p:cNvSpPr txBox="1"/>
          <p:nvPr/>
        </p:nvSpPr>
        <p:spPr>
          <a:xfrm>
            <a:off x="536896" y="541788"/>
            <a:ext cx="8819679" cy="938719"/>
          </a:xfrm>
          <a:prstGeom prst="rect">
            <a:avLst/>
          </a:prstGeom>
          <a:noFill/>
        </p:spPr>
        <p:txBody>
          <a:bodyPr wrap="square" rtlCol="0">
            <a:spAutoFit/>
          </a:bodyPr>
          <a:lstStyle/>
          <a:p>
            <a:r>
              <a:rPr lang="pl-PL" sz="5500" dirty="0">
                <a:solidFill>
                  <a:schemeClr val="bg1"/>
                </a:solidFill>
                <a:latin typeface="Aptos ExtraBold" panose="020B0004020202020204" pitchFamily="34" charset="0"/>
              </a:rPr>
              <a:t>Uzależnienie od telefonu</a:t>
            </a:r>
            <a:endParaRPr lang="en-US" sz="6000" dirty="0">
              <a:latin typeface="Aptos ExtraBold" panose="020B0004020202020204" pitchFamily="34" charset="0"/>
            </a:endParaRPr>
          </a:p>
        </p:txBody>
      </p:sp>
      <p:sp>
        <p:nvSpPr>
          <p:cNvPr id="6" name="TextBox 5">
            <a:extLst>
              <a:ext uri="{FF2B5EF4-FFF2-40B4-BE49-F238E27FC236}">
                <a16:creationId xmlns:a16="http://schemas.microsoft.com/office/drawing/2014/main" id="{C17F050C-FE52-48D2-6610-D10B8BCE8298}"/>
              </a:ext>
            </a:extLst>
          </p:cNvPr>
          <p:cNvSpPr txBox="1"/>
          <p:nvPr/>
        </p:nvSpPr>
        <p:spPr>
          <a:xfrm>
            <a:off x="1485715" y="2129503"/>
            <a:ext cx="4144833" cy="1446550"/>
          </a:xfrm>
          <a:prstGeom prst="rect">
            <a:avLst/>
          </a:prstGeom>
          <a:noFill/>
        </p:spPr>
        <p:txBody>
          <a:bodyPr wrap="square" rtlCol="0">
            <a:spAutoFit/>
          </a:bodyPr>
          <a:lstStyle/>
          <a:p>
            <a:r>
              <a:rPr lang="pl-PL" sz="8800" dirty="0">
                <a:solidFill>
                  <a:srgbClr val="C1272D"/>
                </a:solidFill>
                <a:latin typeface="Aptos ExtraBold" panose="020B0004020202020204" pitchFamily="34" charset="0"/>
              </a:rPr>
              <a:t>65%</a:t>
            </a:r>
          </a:p>
        </p:txBody>
      </p:sp>
      <p:sp>
        <p:nvSpPr>
          <p:cNvPr id="8" name="TextBox 7">
            <a:extLst>
              <a:ext uri="{FF2B5EF4-FFF2-40B4-BE49-F238E27FC236}">
                <a16:creationId xmlns:a16="http://schemas.microsoft.com/office/drawing/2014/main" id="{40E77762-F41D-69D8-C33A-577DEB96ED25}"/>
              </a:ext>
            </a:extLst>
          </p:cNvPr>
          <p:cNvSpPr txBox="1"/>
          <p:nvPr/>
        </p:nvSpPr>
        <p:spPr>
          <a:xfrm>
            <a:off x="3963252" y="2421891"/>
            <a:ext cx="6747155" cy="861774"/>
          </a:xfrm>
          <a:prstGeom prst="rect">
            <a:avLst/>
          </a:prstGeom>
          <a:noFill/>
        </p:spPr>
        <p:txBody>
          <a:bodyPr wrap="square" rtlCol="0">
            <a:spAutoFit/>
          </a:bodyPr>
          <a:lstStyle/>
          <a:p>
            <a:r>
              <a:rPr lang="pl-PL" sz="2500" dirty="0">
                <a:solidFill>
                  <a:schemeClr val="bg1"/>
                </a:solidFill>
                <a:latin typeface="Aptos SemiBold" panose="020B0004020202020204" pitchFamily="34" charset="0"/>
              </a:rPr>
              <a:t>nastolatków w wieku 13-19 lat prawie nigdy nie rozstaje się ze swoim telefonem</a:t>
            </a:r>
          </a:p>
        </p:txBody>
      </p:sp>
      <p:sp>
        <p:nvSpPr>
          <p:cNvPr id="3" name="TextBox 2">
            <a:extLst>
              <a:ext uri="{FF2B5EF4-FFF2-40B4-BE49-F238E27FC236}">
                <a16:creationId xmlns:a16="http://schemas.microsoft.com/office/drawing/2014/main" id="{92F6131D-D8B9-54DF-9BCB-9909F3484D92}"/>
              </a:ext>
            </a:extLst>
          </p:cNvPr>
          <p:cNvSpPr txBox="1"/>
          <p:nvPr/>
        </p:nvSpPr>
        <p:spPr>
          <a:xfrm>
            <a:off x="1485715" y="3710036"/>
            <a:ext cx="4144833" cy="1446550"/>
          </a:xfrm>
          <a:prstGeom prst="rect">
            <a:avLst/>
          </a:prstGeom>
          <a:noFill/>
        </p:spPr>
        <p:txBody>
          <a:bodyPr wrap="square" rtlCol="0">
            <a:spAutoFit/>
          </a:bodyPr>
          <a:lstStyle/>
          <a:p>
            <a:r>
              <a:rPr lang="pl-PL" sz="8800">
                <a:solidFill>
                  <a:srgbClr val="C1272D"/>
                </a:solidFill>
                <a:latin typeface="Aptos ExtraBold" panose="020B0004020202020204" pitchFamily="34" charset="0"/>
              </a:rPr>
              <a:t>58%</a:t>
            </a:r>
          </a:p>
        </p:txBody>
      </p:sp>
      <p:sp>
        <p:nvSpPr>
          <p:cNvPr id="4" name="TextBox 3">
            <a:extLst>
              <a:ext uri="{FF2B5EF4-FFF2-40B4-BE49-F238E27FC236}">
                <a16:creationId xmlns:a16="http://schemas.microsoft.com/office/drawing/2014/main" id="{B2BE5A6F-68D5-EE16-B31B-64279CBC4D21}"/>
              </a:ext>
            </a:extLst>
          </p:cNvPr>
          <p:cNvSpPr txBox="1"/>
          <p:nvPr/>
        </p:nvSpPr>
        <p:spPr>
          <a:xfrm>
            <a:off x="3963252" y="3794162"/>
            <a:ext cx="6747155" cy="1246495"/>
          </a:xfrm>
          <a:prstGeom prst="rect">
            <a:avLst/>
          </a:prstGeom>
          <a:noFill/>
        </p:spPr>
        <p:txBody>
          <a:bodyPr wrap="square" rtlCol="0">
            <a:spAutoFit/>
          </a:bodyPr>
          <a:lstStyle/>
          <a:p>
            <a:r>
              <a:rPr lang="pl-PL" sz="2500">
                <a:solidFill>
                  <a:schemeClr val="bg1"/>
                </a:solidFill>
                <a:latin typeface="Aptos SemiBold" panose="020B0004020202020204" pitchFamily="34" charset="0"/>
              </a:rPr>
              <a:t>korzysta z Internetu równolegle </a:t>
            </a:r>
          </a:p>
          <a:p>
            <a:r>
              <a:rPr lang="pl-PL" sz="2500">
                <a:solidFill>
                  <a:schemeClr val="bg1"/>
                </a:solidFill>
                <a:latin typeface="Aptos SemiBold" panose="020B0004020202020204" pitchFamily="34" charset="0"/>
              </a:rPr>
              <a:t>z wykonywaniem innych czynności</a:t>
            </a:r>
          </a:p>
          <a:p>
            <a:r>
              <a:rPr lang="pl-PL" sz="2500">
                <a:solidFill>
                  <a:schemeClr val="bg1"/>
                </a:solidFill>
                <a:latin typeface="Aptos SemiBold" panose="020B0004020202020204" pitchFamily="34" charset="0"/>
              </a:rPr>
              <a:t>(np. nauka, jedzenie, rozmowa)</a:t>
            </a:r>
          </a:p>
        </p:txBody>
      </p:sp>
      <p:pic>
        <p:nvPicPr>
          <p:cNvPr id="5" name="Graphic 4">
            <a:extLst>
              <a:ext uri="{FF2B5EF4-FFF2-40B4-BE49-F238E27FC236}">
                <a16:creationId xmlns:a16="http://schemas.microsoft.com/office/drawing/2014/main" id="{553D9E21-5D5C-FB78-1D72-58E71E53F73D}"/>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4"/>
              </a:ext>
            </a:extLst>
          </a:blip>
          <a:stretch>
            <a:fillRect/>
          </a:stretch>
        </p:blipFill>
        <p:spPr>
          <a:xfrm>
            <a:off x="9200682" y="367323"/>
            <a:ext cx="1162520" cy="190384"/>
          </a:xfrm>
          <a:prstGeom prst="rect">
            <a:avLst/>
          </a:prstGeom>
        </p:spPr>
      </p:pic>
    </p:spTree>
    <p:extLst>
      <p:ext uri="{BB962C8B-B14F-4D97-AF65-F5344CB8AC3E}">
        <p14:creationId xmlns:p14="http://schemas.microsoft.com/office/powerpoint/2010/main" val="4653689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a:extLst>
            <a:ext uri="{FF2B5EF4-FFF2-40B4-BE49-F238E27FC236}">
              <a16:creationId xmlns:a16="http://schemas.microsoft.com/office/drawing/2014/main" id="{DF342607-D736-53F4-8C7C-825A530D002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C90B4EC-AB88-F2CA-9491-672A118ACBB7}"/>
              </a:ext>
            </a:extLst>
          </p:cNvPr>
          <p:cNvSpPr txBox="1"/>
          <p:nvPr/>
        </p:nvSpPr>
        <p:spPr>
          <a:xfrm>
            <a:off x="536896" y="541788"/>
            <a:ext cx="8819679" cy="938719"/>
          </a:xfrm>
          <a:prstGeom prst="rect">
            <a:avLst/>
          </a:prstGeom>
          <a:noFill/>
        </p:spPr>
        <p:txBody>
          <a:bodyPr wrap="square" rtlCol="0">
            <a:spAutoFit/>
          </a:bodyPr>
          <a:lstStyle/>
          <a:p>
            <a:r>
              <a:rPr lang="pl-PL" sz="5500" dirty="0">
                <a:solidFill>
                  <a:schemeClr val="bg1"/>
                </a:solidFill>
                <a:latin typeface="Aptos ExtraBold" panose="020B0004020202020204" pitchFamily="34" charset="0"/>
              </a:rPr>
              <a:t>Dopamina jak narkotyk</a:t>
            </a:r>
            <a:endParaRPr lang="en-US" sz="6000" dirty="0">
              <a:latin typeface="Aptos ExtraBold" panose="020B0004020202020204" pitchFamily="34" charset="0"/>
            </a:endParaRPr>
          </a:p>
        </p:txBody>
      </p:sp>
      <p:sp>
        <p:nvSpPr>
          <p:cNvPr id="3" name="TextBox 2">
            <a:extLst>
              <a:ext uri="{FF2B5EF4-FFF2-40B4-BE49-F238E27FC236}">
                <a16:creationId xmlns:a16="http://schemas.microsoft.com/office/drawing/2014/main" id="{1F2C8468-564E-503F-F720-C9A49CE19017}"/>
              </a:ext>
            </a:extLst>
          </p:cNvPr>
          <p:cNvSpPr txBox="1"/>
          <p:nvPr/>
        </p:nvSpPr>
        <p:spPr>
          <a:xfrm>
            <a:off x="560888" y="1685570"/>
            <a:ext cx="7302952" cy="477054"/>
          </a:xfrm>
          <a:prstGeom prst="rect">
            <a:avLst/>
          </a:prstGeom>
          <a:noFill/>
        </p:spPr>
        <p:txBody>
          <a:bodyPr wrap="square" rtlCol="0">
            <a:spAutoFit/>
          </a:bodyPr>
          <a:lstStyle/>
          <a:p>
            <a:r>
              <a:rPr lang="pl-PL" sz="2500" dirty="0">
                <a:solidFill>
                  <a:schemeClr val="bg1"/>
                </a:solidFill>
                <a:latin typeface="Aptos SemiBold" panose="020B0004020202020204" pitchFamily="34" charset="0"/>
              </a:rPr>
              <a:t>Jak to działa?</a:t>
            </a:r>
          </a:p>
        </p:txBody>
      </p:sp>
      <p:sp>
        <p:nvSpPr>
          <p:cNvPr id="4" name="TextBox 3">
            <a:extLst>
              <a:ext uri="{FF2B5EF4-FFF2-40B4-BE49-F238E27FC236}">
                <a16:creationId xmlns:a16="http://schemas.microsoft.com/office/drawing/2014/main" id="{5566B7C9-4DA3-BC89-1F97-3AB179A6F306}"/>
              </a:ext>
            </a:extLst>
          </p:cNvPr>
          <p:cNvSpPr txBox="1"/>
          <p:nvPr/>
        </p:nvSpPr>
        <p:spPr>
          <a:xfrm>
            <a:off x="560888" y="2704745"/>
            <a:ext cx="6059009" cy="3554819"/>
          </a:xfrm>
          <a:prstGeom prst="rect">
            <a:avLst/>
          </a:prstGeom>
          <a:noFill/>
        </p:spPr>
        <p:txBody>
          <a:bodyPr wrap="square" rtlCol="0">
            <a:spAutoFit/>
          </a:bodyPr>
          <a:lstStyle/>
          <a:p>
            <a:pPr marL="342900" indent="-342900">
              <a:buFont typeface="Arial" panose="020B0604020202020204" pitchFamily="34" charset="0"/>
              <a:buChar char="•"/>
            </a:pPr>
            <a:r>
              <a:rPr lang="pl-PL" sz="2500" dirty="0">
                <a:solidFill>
                  <a:schemeClr val="bg1"/>
                </a:solidFill>
                <a:latin typeface="Aptos SemiBold" panose="020B0004020202020204" pitchFamily="34" charset="0"/>
              </a:rPr>
              <a:t>Dopamina – transporter szczęścia w układzie nagrody</a:t>
            </a:r>
          </a:p>
          <a:p>
            <a:pPr marL="342900" indent="-342900">
              <a:buFont typeface="Arial" panose="020B0604020202020204" pitchFamily="34" charset="0"/>
              <a:buChar char="•"/>
            </a:pPr>
            <a:r>
              <a:rPr lang="pl-PL" sz="2500" dirty="0">
                <a:solidFill>
                  <a:schemeClr val="bg1"/>
                </a:solidFill>
                <a:latin typeface="Aptos SemiBold" panose="020B0004020202020204" pitchFamily="34" charset="0"/>
              </a:rPr>
              <a:t>Zaspokajanie potrzeb i rozwój zwiększa poziom dopaminy</a:t>
            </a:r>
          </a:p>
          <a:p>
            <a:pPr marL="342900" indent="-342900">
              <a:buFont typeface="Arial" panose="020B0604020202020204" pitchFamily="34" charset="0"/>
              <a:buChar char="•"/>
            </a:pPr>
            <a:r>
              <a:rPr lang="pl-PL" sz="2500" dirty="0" err="1">
                <a:solidFill>
                  <a:schemeClr val="bg1"/>
                </a:solidFill>
                <a:latin typeface="Aptos SemiBold" panose="020B0004020202020204" pitchFamily="34" charset="0"/>
              </a:rPr>
              <a:t>Scrollowanie</a:t>
            </a:r>
            <a:r>
              <a:rPr lang="pl-PL" sz="2500" dirty="0">
                <a:solidFill>
                  <a:schemeClr val="bg1"/>
                </a:solidFill>
                <a:latin typeface="Aptos SemiBold" panose="020B0004020202020204" pitchFamily="34" charset="0"/>
              </a:rPr>
              <a:t> = ucieczka = nagroda</a:t>
            </a:r>
          </a:p>
          <a:p>
            <a:pPr marL="342900" indent="-342900">
              <a:buFont typeface="Arial" panose="020B0604020202020204" pitchFamily="34" charset="0"/>
              <a:buChar char="•"/>
            </a:pPr>
            <a:r>
              <a:rPr lang="pl-PL" sz="2500" dirty="0">
                <a:solidFill>
                  <a:schemeClr val="bg1"/>
                </a:solidFill>
                <a:latin typeface="Aptos SemiBold" panose="020B0004020202020204" pitchFamily="34" charset="0"/>
              </a:rPr>
              <a:t>Dopamina pełni kluczową rolę w utrwalaniu nawyków i uczeniu się</a:t>
            </a:r>
          </a:p>
          <a:p>
            <a:pPr marL="342900" indent="-342900">
              <a:buFont typeface="Arial" panose="020B0604020202020204" pitchFamily="34" charset="0"/>
              <a:buChar char="•"/>
            </a:pPr>
            <a:r>
              <a:rPr lang="pl-PL" sz="2500" dirty="0">
                <a:solidFill>
                  <a:schemeClr val="bg1"/>
                </a:solidFill>
                <a:latin typeface="Aptos SemiBold" panose="020B0004020202020204" pitchFamily="34" charset="0"/>
              </a:rPr>
              <a:t>Jeden cukierek vs cała paczka na raz</a:t>
            </a:r>
          </a:p>
          <a:p>
            <a:pPr marL="342900" indent="-342900">
              <a:buFont typeface="Arial" panose="020B0604020202020204" pitchFamily="34" charset="0"/>
              <a:buChar char="•"/>
            </a:pPr>
            <a:endParaRPr lang="pl-PL" sz="2500" dirty="0">
              <a:solidFill>
                <a:schemeClr val="bg1"/>
              </a:solidFill>
              <a:latin typeface="Aptos SemiBold" panose="020B0004020202020204" pitchFamily="34" charset="0"/>
            </a:endParaRPr>
          </a:p>
        </p:txBody>
      </p:sp>
      <p:pic>
        <p:nvPicPr>
          <p:cNvPr id="8" name="Picture 7" descr="A profile of a person's head with arrows and brain&#10;&#10;AI-generated content may be incorrect.">
            <a:extLst>
              <a:ext uri="{FF2B5EF4-FFF2-40B4-BE49-F238E27FC236}">
                <a16:creationId xmlns:a16="http://schemas.microsoft.com/office/drawing/2014/main" id="{CA5FE7AA-E8E2-06CE-42F0-8284203CDF2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73789" y="2162624"/>
            <a:ext cx="4257323" cy="4695376"/>
          </a:xfrm>
          <a:prstGeom prst="rect">
            <a:avLst/>
          </a:prstGeom>
        </p:spPr>
      </p:pic>
      <p:pic>
        <p:nvPicPr>
          <p:cNvPr id="5" name="Graphic 4">
            <a:extLst>
              <a:ext uri="{FF2B5EF4-FFF2-40B4-BE49-F238E27FC236}">
                <a16:creationId xmlns:a16="http://schemas.microsoft.com/office/drawing/2014/main" id="{B0E85CD6-9715-B3B7-CB47-07618180A451}"/>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5"/>
              </a:ext>
            </a:extLst>
          </a:blip>
          <a:stretch>
            <a:fillRect/>
          </a:stretch>
        </p:blipFill>
        <p:spPr>
          <a:xfrm>
            <a:off x="9200682" y="367323"/>
            <a:ext cx="1162520" cy="190384"/>
          </a:xfrm>
          <a:prstGeom prst="rect">
            <a:avLst/>
          </a:prstGeom>
        </p:spPr>
      </p:pic>
    </p:spTree>
    <p:extLst>
      <p:ext uri="{BB962C8B-B14F-4D97-AF65-F5344CB8AC3E}">
        <p14:creationId xmlns:p14="http://schemas.microsoft.com/office/powerpoint/2010/main" val="29528533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a:extLst>
            <a:ext uri="{FF2B5EF4-FFF2-40B4-BE49-F238E27FC236}">
              <a16:creationId xmlns:a16="http://schemas.microsoft.com/office/drawing/2014/main" id="{F30A1D11-1D78-C3F3-5FD7-80ACA2D9BDD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3707FC43-A858-C249-9302-215DB50A940C}"/>
              </a:ext>
            </a:extLst>
          </p:cNvPr>
          <p:cNvSpPr txBox="1"/>
          <p:nvPr/>
        </p:nvSpPr>
        <p:spPr>
          <a:xfrm>
            <a:off x="536896" y="541788"/>
            <a:ext cx="8819679" cy="938719"/>
          </a:xfrm>
          <a:prstGeom prst="rect">
            <a:avLst/>
          </a:prstGeom>
          <a:noFill/>
        </p:spPr>
        <p:txBody>
          <a:bodyPr wrap="square" rtlCol="0">
            <a:spAutoFit/>
          </a:bodyPr>
          <a:lstStyle/>
          <a:p>
            <a:r>
              <a:rPr lang="pl-PL" sz="5500" dirty="0">
                <a:solidFill>
                  <a:schemeClr val="bg1"/>
                </a:solidFill>
                <a:latin typeface="Aptos ExtraBold" panose="020B0004020202020204" pitchFamily="34" charset="0"/>
              </a:rPr>
              <a:t>Skutki </a:t>
            </a:r>
            <a:r>
              <a:rPr lang="pl-PL" sz="5500" dirty="0" err="1">
                <a:solidFill>
                  <a:schemeClr val="bg1"/>
                </a:solidFill>
                <a:latin typeface="Aptos ExtraBold" panose="020B0004020202020204" pitchFamily="34" charset="0"/>
              </a:rPr>
              <a:t>dopaminozy</a:t>
            </a:r>
            <a:endParaRPr lang="en-US" sz="6000" dirty="0">
              <a:latin typeface="Aptos ExtraBold" panose="020B0004020202020204" pitchFamily="34" charset="0"/>
            </a:endParaRPr>
          </a:p>
        </p:txBody>
      </p:sp>
      <p:sp>
        <p:nvSpPr>
          <p:cNvPr id="9" name="TextBox 8">
            <a:extLst>
              <a:ext uri="{FF2B5EF4-FFF2-40B4-BE49-F238E27FC236}">
                <a16:creationId xmlns:a16="http://schemas.microsoft.com/office/drawing/2014/main" id="{E072F043-87A4-1DBE-123E-E6CC5927B9A4}"/>
              </a:ext>
            </a:extLst>
          </p:cNvPr>
          <p:cNvSpPr txBox="1"/>
          <p:nvPr/>
        </p:nvSpPr>
        <p:spPr>
          <a:xfrm>
            <a:off x="536895" y="5078953"/>
            <a:ext cx="7766595" cy="861774"/>
          </a:xfrm>
          <a:prstGeom prst="rect">
            <a:avLst/>
          </a:prstGeom>
          <a:noFill/>
        </p:spPr>
        <p:txBody>
          <a:bodyPr wrap="square" rtlCol="0">
            <a:spAutoFit/>
          </a:bodyPr>
          <a:lstStyle/>
          <a:p>
            <a:r>
              <a:rPr lang="pl-PL" sz="2500" dirty="0">
                <a:solidFill>
                  <a:schemeClr val="bg1"/>
                </a:solidFill>
                <a:latin typeface="Aptos SemiBold" panose="020B0004020202020204" pitchFamily="34" charset="0"/>
              </a:rPr>
              <a:t>Więcej info? </a:t>
            </a:r>
          </a:p>
          <a:p>
            <a:r>
              <a:rPr lang="pl-PL" sz="2500" dirty="0">
                <a:solidFill>
                  <a:schemeClr val="bg1"/>
                </a:solidFill>
                <a:latin typeface="Aptos SemiBold" panose="020B0004020202020204" pitchFamily="34" charset="0"/>
              </a:rPr>
              <a:t>Przeczytaj na </a:t>
            </a:r>
            <a:r>
              <a:rPr lang="pl-PL" sz="2500" dirty="0">
                <a:solidFill>
                  <a:srgbClr val="3695FF"/>
                </a:solidFill>
                <a:latin typeface="Aptos SemiBold" panose="020B0004020202020204" pitchFamily="34" charset="0"/>
                <a:hlinkClick r:id="rId4">
                  <a:extLst>
                    <a:ext uri="{A12FA001-AC4F-418D-AE19-62706E023703}">
                      <ahyp:hlinkClr xmlns:ahyp="http://schemas.microsoft.com/office/drawing/2018/hyperlinkcolor" val="tx"/>
                    </a:ext>
                  </a:extLst>
                </a:hlinkClick>
              </a:rPr>
              <a:t>hrejterzy.com/stop-</a:t>
            </a:r>
            <a:r>
              <a:rPr lang="pl-PL" sz="2500" dirty="0" err="1">
                <a:solidFill>
                  <a:srgbClr val="3695FF"/>
                </a:solidFill>
                <a:latin typeface="Aptos SemiBold" panose="020B0004020202020204" pitchFamily="34" charset="0"/>
                <a:hlinkClick r:id="rId4">
                  <a:extLst>
                    <a:ext uri="{A12FA001-AC4F-418D-AE19-62706E023703}">
                      <ahyp:hlinkClr xmlns:ahyp="http://schemas.microsoft.com/office/drawing/2018/hyperlinkcolor" val="tx"/>
                    </a:ext>
                  </a:extLst>
                </a:hlinkClick>
              </a:rPr>
              <a:t>scrolling</a:t>
            </a:r>
            <a:endParaRPr lang="pl-PL" sz="2500" dirty="0">
              <a:solidFill>
                <a:srgbClr val="3695FF"/>
              </a:solidFill>
              <a:latin typeface="Aptos SemiBold" panose="020B0004020202020204" pitchFamily="34" charset="0"/>
            </a:endParaRPr>
          </a:p>
        </p:txBody>
      </p:sp>
      <p:sp>
        <p:nvSpPr>
          <p:cNvPr id="4" name="TextBox 3">
            <a:extLst>
              <a:ext uri="{FF2B5EF4-FFF2-40B4-BE49-F238E27FC236}">
                <a16:creationId xmlns:a16="http://schemas.microsoft.com/office/drawing/2014/main" id="{D5B4D68A-1BD1-0F53-B138-31A12507D118}"/>
              </a:ext>
            </a:extLst>
          </p:cNvPr>
          <p:cNvSpPr txBox="1"/>
          <p:nvPr/>
        </p:nvSpPr>
        <p:spPr>
          <a:xfrm>
            <a:off x="541597" y="2077082"/>
            <a:ext cx="6039937" cy="3170099"/>
          </a:xfrm>
          <a:prstGeom prst="rect">
            <a:avLst/>
          </a:prstGeom>
          <a:noFill/>
        </p:spPr>
        <p:txBody>
          <a:bodyPr wrap="square" lIns="91440" tIns="45720" rIns="91440" bIns="45720" rtlCol="0" anchor="t">
            <a:spAutoFit/>
          </a:bodyPr>
          <a:lstStyle/>
          <a:p>
            <a:pPr marL="342900" indent="-342900">
              <a:buFont typeface="Arial" panose="020B0604020202020204" pitchFamily="34" charset="0"/>
              <a:buChar char="•"/>
            </a:pPr>
            <a:r>
              <a:rPr lang="pl-PL" sz="2500" dirty="0">
                <a:solidFill>
                  <a:schemeClr val="bg1"/>
                </a:solidFill>
                <a:latin typeface="Aptos SemiBold" panose="020B0004020202020204" pitchFamily="34" charset="0"/>
              </a:rPr>
              <a:t>Utrudnione skupienie, problemy</a:t>
            </a:r>
            <a:br>
              <a:rPr lang="pl-PL" sz="2500" dirty="0">
                <a:solidFill>
                  <a:schemeClr val="bg1"/>
                </a:solidFill>
                <a:latin typeface="Aptos SemiBold" panose="020B0004020202020204" pitchFamily="34" charset="0"/>
              </a:rPr>
            </a:br>
            <a:r>
              <a:rPr lang="pl-PL" sz="2500" dirty="0">
                <a:solidFill>
                  <a:schemeClr val="bg1"/>
                </a:solidFill>
                <a:latin typeface="Aptos SemiBold" panose="020B0004020202020204" pitchFamily="34" charset="0"/>
              </a:rPr>
              <a:t>z zapamiętywaniem i uczeniem się</a:t>
            </a:r>
          </a:p>
          <a:p>
            <a:pPr marL="342900" indent="-342900">
              <a:buFont typeface="Arial" panose="020B0604020202020204" pitchFamily="34" charset="0"/>
              <a:buChar char="•"/>
            </a:pPr>
            <a:r>
              <a:rPr lang="pl-PL" sz="2500" dirty="0">
                <a:solidFill>
                  <a:schemeClr val="bg1"/>
                </a:solidFill>
                <a:latin typeface="Aptos SemiBold" panose="020B0004020202020204" pitchFamily="34" charset="0"/>
              </a:rPr>
              <a:t>Gorsza jakość snu, bezsenność</a:t>
            </a:r>
          </a:p>
          <a:p>
            <a:pPr marL="342900" indent="-342900">
              <a:buFont typeface="Arial" panose="020B0604020202020204" pitchFamily="34" charset="0"/>
              <a:buChar char="•"/>
            </a:pPr>
            <a:r>
              <a:rPr lang="pl-PL" sz="2500" dirty="0">
                <a:solidFill>
                  <a:schemeClr val="bg1"/>
                </a:solidFill>
                <a:latin typeface="Aptos SemiBold" panose="020B0004020202020204" pitchFamily="34" charset="0"/>
              </a:rPr>
              <a:t>Rozregulowanie trybu dobowego</a:t>
            </a:r>
          </a:p>
          <a:p>
            <a:pPr marL="342900" indent="-342900">
              <a:buFont typeface="Arial" panose="020B0604020202020204" pitchFamily="34" charset="0"/>
              <a:buChar char="•"/>
            </a:pPr>
            <a:r>
              <a:rPr lang="pl-PL" sz="2500" dirty="0">
                <a:solidFill>
                  <a:schemeClr val="bg1"/>
                </a:solidFill>
                <a:latin typeface="Aptos SemiBold" panose="020B0004020202020204" pitchFamily="34" charset="0"/>
              </a:rPr>
              <a:t>Podwyższone ciśnienie krwi</a:t>
            </a:r>
          </a:p>
          <a:p>
            <a:pPr marL="342900" indent="-342900">
              <a:buFont typeface="Arial" panose="020B0604020202020204" pitchFamily="34" charset="0"/>
              <a:buChar char="•"/>
            </a:pPr>
            <a:r>
              <a:rPr lang="pl-PL" sz="2500" dirty="0">
                <a:solidFill>
                  <a:schemeClr val="bg1"/>
                </a:solidFill>
                <a:latin typeface="Aptos SemiBold" panose="020B0004020202020204" pitchFamily="34" charset="0"/>
              </a:rPr>
              <a:t>Podwyższone napięcie</a:t>
            </a:r>
          </a:p>
          <a:p>
            <a:pPr marL="342900" indent="-342900">
              <a:buFont typeface="Arial" panose="020B0604020202020204" pitchFamily="34" charset="0"/>
              <a:buChar char="•"/>
            </a:pPr>
            <a:endParaRPr lang="pl-PL" sz="2500" dirty="0">
              <a:solidFill>
                <a:schemeClr val="bg1"/>
              </a:solidFill>
              <a:latin typeface="Aptos SemiBold" panose="020B0004020202020204" pitchFamily="34" charset="0"/>
            </a:endParaRPr>
          </a:p>
          <a:p>
            <a:pPr marL="342900" indent="-342900">
              <a:buFont typeface="Arial" panose="020B0604020202020204" pitchFamily="34" charset="0"/>
              <a:buChar char="•"/>
            </a:pPr>
            <a:endParaRPr lang="pl-PL" sz="2500" dirty="0">
              <a:solidFill>
                <a:schemeClr val="bg1"/>
              </a:solidFill>
              <a:latin typeface="Aptos SemiBold" panose="020B0004020202020204" pitchFamily="34" charset="0"/>
            </a:endParaRPr>
          </a:p>
        </p:txBody>
      </p:sp>
      <p:sp>
        <p:nvSpPr>
          <p:cNvPr id="38" name="TextBox 37">
            <a:extLst>
              <a:ext uri="{FF2B5EF4-FFF2-40B4-BE49-F238E27FC236}">
                <a16:creationId xmlns:a16="http://schemas.microsoft.com/office/drawing/2014/main" id="{F37CF8D5-61DB-99A1-7211-82488923A503}"/>
              </a:ext>
            </a:extLst>
          </p:cNvPr>
          <p:cNvSpPr txBox="1"/>
          <p:nvPr/>
        </p:nvSpPr>
        <p:spPr>
          <a:xfrm>
            <a:off x="8063345" y="2262239"/>
            <a:ext cx="2752437" cy="1446550"/>
          </a:xfrm>
          <a:prstGeom prst="rect">
            <a:avLst/>
          </a:prstGeom>
          <a:noFill/>
        </p:spPr>
        <p:txBody>
          <a:bodyPr wrap="square" rtlCol="0">
            <a:spAutoFit/>
          </a:bodyPr>
          <a:lstStyle/>
          <a:p>
            <a:r>
              <a:rPr lang="pl-PL" sz="8800" dirty="0">
                <a:solidFill>
                  <a:srgbClr val="C1272D"/>
                </a:solidFill>
                <a:latin typeface="Aptos ExtraBold" panose="020B0004020202020204" pitchFamily="34" charset="0"/>
              </a:rPr>
              <a:t>69%</a:t>
            </a:r>
          </a:p>
        </p:txBody>
      </p:sp>
      <p:sp>
        <p:nvSpPr>
          <p:cNvPr id="39" name="TextBox 38">
            <a:extLst>
              <a:ext uri="{FF2B5EF4-FFF2-40B4-BE49-F238E27FC236}">
                <a16:creationId xmlns:a16="http://schemas.microsoft.com/office/drawing/2014/main" id="{AD1983BD-2FF4-4B11-8111-6537CE01C6A4}"/>
              </a:ext>
            </a:extLst>
          </p:cNvPr>
          <p:cNvSpPr txBox="1"/>
          <p:nvPr/>
        </p:nvSpPr>
        <p:spPr>
          <a:xfrm>
            <a:off x="8128929" y="3708789"/>
            <a:ext cx="3265901" cy="1754326"/>
          </a:xfrm>
          <a:prstGeom prst="rect">
            <a:avLst/>
          </a:prstGeom>
          <a:noFill/>
        </p:spPr>
        <p:txBody>
          <a:bodyPr wrap="square" rtlCol="0">
            <a:spAutoFit/>
          </a:bodyPr>
          <a:lstStyle/>
          <a:p>
            <a:r>
              <a:rPr lang="pl-PL" dirty="0">
                <a:solidFill>
                  <a:schemeClr val="bg1"/>
                </a:solidFill>
              </a:rPr>
              <a:t>Użytkowników zgłasza odczuwalne skutki zdrowotne nadmiernego korzystania</a:t>
            </a:r>
          </a:p>
          <a:p>
            <a:r>
              <a:rPr lang="pl-PL" dirty="0">
                <a:solidFill>
                  <a:schemeClr val="bg1"/>
                </a:solidFill>
              </a:rPr>
              <a:t>ze </a:t>
            </a:r>
            <a:r>
              <a:rPr lang="pl-PL" dirty="0" err="1">
                <a:solidFill>
                  <a:schemeClr val="bg1"/>
                </a:solidFill>
              </a:rPr>
              <a:t>smartfona</a:t>
            </a:r>
            <a:r>
              <a:rPr lang="pl-PL" dirty="0">
                <a:solidFill>
                  <a:schemeClr val="bg1"/>
                </a:solidFill>
              </a:rPr>
              <a:t> (zmęczenie,</a:t>
            </a:r>
          </a:p>
          <a:p>
            <a:r>
              <a:rPr lang="pl-PL" dirty="0">
                <a:solidFill>
                  <a:schemeClr val="bg1"/>
                </a:solidFill>
              </a:rPr>
              <a:t>ból głowy, zaburzenia snu, zaniepokojenie, lęk)</a:t>
            </a:r>
          </a:p>
        </p:txBody>
      </p:sp>
      <p:sp>
        <p:nvSpPr>
          <p:cNvPr id="40" name="Rectangle: Rounded Corners 39">
            <a:extLst>
              <a:ext uri="{FF2B5EF4-FFF2-40B4-BE49-F238E27FC236}">
                <a16:creationId xmlns:a16="http://schemas.microsoft.com/office/drawing/2014/main" id="{C1C98DC3-8C97-CF09-BE52-8089E148E339}"/>
              </a:ext>
            </a:extLst>
          </p:cNvPr>
          <p:cNvSpPr/>
          <p:nvPr/>
        </p:nvSpPr>
        <p:spPr>
          <a:xfrm>
            <a:off x="7712364" y="1995055"/>
            <a:ext cx="3938039" cy="3945672"/>
          </a:xfrm>
          <a:prstGeom prst="roundRect">
            <a:avLst/>
          </a:prstGeom>
          <a:noFill/>
          <a:ln>
            <a:solidFill>
              <a:srgbClr val="C127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3" name="Graphic 2">
            <a:extLst>
              <a:ext uri="{FF2B5EF4-FFF2-40B4-BE49-F238E27FC236}">
                <a16:creationId xmlns:a16="http://schemas.microsoft.com/office/drawing/2014/main" id="{C4194EA4-4F10-F38C-BEEC-A8DD9BCF6AE2}"/>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5"/>
              </a:ext>
            </a:extLst>
          </a:blip>
          <a:stretch>
            <a:fillRect/>
          </a:stretch>
        </p:blipFill>
        <p:spPr>
          <a:xfrm>
            <a:off x="9200682" y="367323"/>
            <a:ext cx="1162520" cy="190384"/>
          </a:xfrm>
          <a:prstGeom prst="rect">
            <a:avLst/>
          </a:prstGeom>
        </p:spPr>
      </p:pic>
    </p:spTree>
    <p:extLst>
      <p:ext uri="{BB962C8B-B14F-4D97-AF65-F5344CB8AC3E}">
        <p14:creationId xmlns:p14="http://schemas.microsoft.com/office/powerpoint/2010/main" val="33530271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a:extLst>
            <a:ext uri="{FF2B5EF4-FFF2-40B4-BE49-F238E27FC236}">
              <a16:creationId xmlns:a16="http://schemas.microsoft.com/office/drawing/2014/main" id="{63B8BEAC-491B-C9F7-173C-A7878943445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6828806-129F-802E-6F0A-B9B6F7D66070}"/>
              </a:ext>
            </a:extLst>
          </p:cNvPr>
          <p:cNvSpPr txBox="1"/>
          <p:nvPr/>
        </p:nvSpPr>
        <p:spPr>
          <a:xfrm>
            <a:off x="536896" y="541788"/>
            <a:ext cx="9138732" cy="1785104"/>
          </a:xfrm>
          <a:prstGeom prst="rect">
            <a:avLst/>
          </a:prstGeom>
          <a:noFill/>
        </p:spPr>
        <p:txBody>
          <a:bodyPr wrap="square" rtlCol="0">
            <a:spAutoFit/>
          </a:bodyPr>
          <a:lstStyle/>
          <a:p>
            <a:r>
              <a:rPr lang="pl-PL" sz="5500" dirty="0">
                <a:solidFill>
                  <a:schemeClr val="bg1"/>
                </a:solidFill>
                <a:latin typeface="Aptos ExtraBold" panose="020B0004020202020204" pitchFamily="34" charset="0"/>
              </a:rPr>
              <a:t>Ryzyka AI</a:t>
            </a:r>
            <a:endParaRPr lang="en-US" sz="6000" dirty="0">
              <a:latin typeface="Aptos ExtraBold" panose="020B0004020202020204" pitchFamily="34" charset="0"/>
            </a:endParaRPr>
          </a:p>
          <a:p>
            <a:endParaRPr lang="pl-PL" sz="5500" dirty="0">
              <a:solidFill>
                <a:schemeClr val="bg1"/>
              </a:solidFill>
              <a:latin typeface="Aptos ExtraBold" panose="020B0004020202020204" pitchFamily="34" charset="0"/>
            </a:endParaRPr>
          </a:p>
        </p:txBody>
      </p:sp>
      <p:sp>
        <p:nvSpPr>
          <p:cNvPr id="5" name="TextBox 4">
            <a:extLst>
              <a:ext uri="{FF2B5EF4-FFF2-40B4-BE49-F238E27FC236}">
                <a16:creationId xmlns:a16="http://schemas.microsoft.com/office/drawing/2014/main" id="{AB46A468-75B8-E861-ABEA-73B33D228AC3}"/>
              </a:ext>
            </a:extLst>
          </p:cNvPr>
          <p:cNvSpPr txBox="1"/>
          <p:nvPr/>
        </p:nvSpPr>
        <p:spPr>
          <a:xfrm>
            <a:off x="1883593" y="2705725"/>
            <a:ext cx="8424814" cy="2123658"/>
          </a:xfrm>
          <a:prstGeom prst="rect">
            <a:avLst/>
          </a:prstGeom>
          <a:noFill/>
        </p:spPr>
        <p:txBody>
          <a:bodyPr wrap="square" rtlCol="0">
            <a:spAutoFit/>
          </a:bodyPr>
          <a:lstStyle/>
          <a:p>
            <a:pPr algn="ctr"/>
            <a:r>
              <a:rPr lang="pl-PL" sz="4400" dirty="0">
                <a:solidFill>
                  <a:schemeClr val="bg1"/>
                </a:solidFill>
                <a:latin typeface="Aptos ExtraBold" panose="020B0004020202020204" pitchFamily="34" charset="0"/>
              </a:rPr>
              <a:t>Jakie znacie </a:t>
            </a:r>
            <a:r>
              <a:rPr lang="pl-PL" sz="4400" dirty="0">
                <a:solidFill>
                  <a:srgbClr val="C00000"/>
                </a:solidFill>
                <a:latin typeface="Aptos ExtraBold" panose="020B0004020202020204" pitchFamily="34" charset="0"/>
              </a:rPr>
              <a:t>narzędzia AI</a:t>
            </a:r>
            <a:r>
              <a:rPr lang="pl-PL" sz="4400" dirty="0">
                <a:solidFill>
                  <a:schemeClr val="bg1"/>
                </a:solidFill>
                <a:latin typeface="Aptos ExtraBold" panose="020B0004020202020204" pitchFamily="34" charset="0"/>
              </a:rPr>
              <a:t>?</a:t>
            </a:r>
          </a:p>
          <a:p>
            <a:pPr algn="ctr"/>
            <a:r>
              <a:rPr lang="pl-PL" sz="4400" dirty="0">
                <a:solidFill>
                  <a:schemeClr val="bg1"/>
                </a:solidFill>
                <a:latin typeface="Aptos ExtraBold" panose="020B0004020202020204" pitchFamily="34" charset="0"/>
              </a:rPr>
              <a:t>Z jakich korzystają </a:t>
            </a:r>
            <a:r>
              <a:rPr lang="pl-PL" sz="4400" dirty="0">
                <a:solidFill>
                  <a:srgbClr val="C00000"/>
                </a:solidFill>
                <a:latin typeface="Aptos ExtraBold" panose="020B0004020202020204" pitchFamily="34" charset="0"/>
              </a:rPr>
              <a:t>dzieci</a:t>
            </a:r>
            <a:br>
              <a:rPr lang="pl-PL" sz="4400" dirty="0">
                <a:solidFill>
                  <a:schemeClr val="bg1"/>
                </a:solidFill>
                <a:latin typeface="Aptos ExtraBold" panose="020B0004020202020204" pitchFamily="34" charset="0"/>
              </a:rPr>
            </a:br>
            <a:r>
              <a:rPr lang="pl-PL" sz="4400" dirty="0">
                <a:solidFill>
                  <a:schemeClr val="bg1"/>
                </a:solidFill>
                <a:latin typeface="Aptos ExtraBold" panose="020B0004020202020204" pitchFamily="34" charset="0"/>
              </a:rPr>
              <a:t>i w jakim </a:t>
            </a:r>
            <a:r>
              <a:rPr lang="pl-PL" sz="4400" dirty="0">
                <a:solidFill>
                  <a:srgbClr val="C00000"/>
                </a:solidFill>
                <a:latin typeface="Aptos ExtraBold" panose="020B0004020202020204" pitchFamily="34" charset="0"/>
              </a:rPr>
              <a:t>celu</a:t>
            </a:r>
            <a:r>
              <a:rPr lang="pl-PL" sz="4400" dirty="0">
                <a:solidFill>
                  <a:schemeClr val="bg1"/>
                </a:solidFill>
                <a:latin typeface="Aptos ExtraBold" panose="020B0004020202020204" pitchFamily="34" charset="0"/>
              </a:rPr>
              <a:t>?</a:t>
            </a:r>
          </a:p>
        </p:txBody>
      </p:sp>
      <p:pic>
        <p:nvPicPr>
          <p:cNvPr id="3" name="Graphic 2">
            <a:extLst>
              <a:ext uri="{FF2B5EF4-FFF2-40B4-BE49-F238E27FC236}">
                <a16:creationId xmlns:a16="http://schemas.microsoft.com/office/drawing/2014/main" id="{028F5A1D-2D1F-89C1-199D-538B9611910C}"/>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3"/>
              </a:ext>
            </a:extLst>
          </a:blip>
          <a:stretch>
            <a:fillRect/>
          </a:stretch>
        </p:blipFill>
        <p:spPr>
          <a:xfrm>
            <a:off x="9200682" y="367323"/>
            <a:ext cx="1162520" cy="190384"/>
          </a:xfrm>
          <a:prstGeom prst="rect">
            <a:avLst/>
          </a:prstGeom>
        </p:spPr>
      </p:pic>
    </p:spTree>
    <p:extLst>
      <p:ext uri="{BB962C8B-B14F-4D97-AF65-F5344CB8AC3E}">
        <p14:creationId xmlns:p14="http://schemas.microsoft.com/office/powerpoint/2010/main" val="38313507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a:extLst>
            <a:ext uri="{FF2B5EF4-FFF2-40B4-BE49-F238E27FC236}">
              <a16:creationId xmlns:a16="http://schemas.microsoft.com/office/drawing/2014/main" id="{3D962DC9-00B1-F76E-F062-BBFFC23AA1BD}"/>
            </a:ext>
          </a:extLst>
        </p:cNvPr>
        <p:cNvGrpSpPr/>
        <p:nvPr/>
      </p:nvGrpSpPr>
      <p:grpSpPr>
        <a:xfrm>
          <a:off x="0" y="0"/>
          <a:ext cx="0" cy="0"/>
          <a:chOff x="0" y="0"/>
          <a:chExt cx="0" cy="0"/>
        </a:xfrm>
      </p:grpSpPr>
      <p:sp>
        <p:nvSpPr>
          <p:cNvPr id="69" name="Oval 68">
            <a:extLst>
              <a:ext uri="{FF2B5EF4-FFF2-40B4-BE49-F238E27FC236}">
                <a16:creationId xmlns:a16="http://schemas.microsoft.com/office/drawing/2014/main" id="{304ABE14-4B0E-F847-1DE8-B02F1FBABD66}"/>
              </a:ext>
            </a:extLst>
          </p:cNvPr>
          <p:cNvSpPr/>
          <p:nvPr/>
        </p:nvSpPr>
        <p:spPr>
          <a:xfrm>
            <a:off x="4113391" y="3781263"/>
            <a:ext cx="189403" cy="189403"/>
          </a:xfrm>
          <a:prstGeom prst="ellipse">
            <a:avLst/>
          </a:prstGeom>
          <a:solidFill>
            <a:srgbClr val="B1B1B1"/>
          </a:solidFill>
          <a:ln w="28575">
            <a:solidFill>
              <a:srgbClr val="B1B1B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0" name="Oval 69">
            <a:extLst>
              <a:ext uri="{FF2B5EF4-FFF2-40B4-BE49-F238E27FC236}">
                <a16:creationId xmlns:a16="http://schemas.microsoft.com/office/drawing/2014/main" id="{2FAAF01C-BBD9-BEB4-86AF-99541E572117}"/>
              </a:ext>
            </a:extLst>
          </p:cNvPr>
          <p:cNvSpPr/>
          <p:nvPr/>
        </p:nvSpPr>
        <p:spPr>
          <a:xfrm>
            <a:off x="2797073" y="3654665"/>
            <a:ext cx="189403" cy="189403"/>
          </a:xfrm>
          <a:prstGeom prst="ellipse">
            <a:avLst/>
          </a:prstGeom>
          <a:solidFill>
            <a:srgbClr val="B1B1B1"/>
          </a:solidFill>
          <a:ln w="28575">
            <a:solidFill>
              <a:srgbClr val="B1B1B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1" name="Oval 70">
            <a:extLst>
              <a:ext uri="{FF2B5EF4-FFF2-40B4-BE49-F238E27FC236}">
                <a16:creationId xmlns:a16="http://schemas.microsoft.com/office/drawing/2014/main" id="{5D9E0999-0CCA-DFF4-05A9-10386DB9F984}"/>
              </a:ext>
            </a:extLst>
          </p:cNvPr>
          <p:cNvSpPr/>
          <p:nvPr/>
        </p:nvSpPr>
        <p:spPr>
          <a:xfrm>
            <a:off x="1603810" y="3153979"/>
            <a:ext cx="189403" cy="189403"/>
          </a:xfrm>
          <a:prstGeom prst="ellipse">
            <a:avLst/>
          </a:prstGeom>
          <a:solidFill>
            <a:srgbClr val="B1B1B1"/>
          </a:solidFill>
          <a:ln w="28575">
            <a:solidFill>
              <a:srgbClr val="B1B1B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2" name="Oval 71">
            <a:extLst>
              <a:ext uri="{FF2B5EF4-FFF2-40B4-BE49-F238E27FC236}">
                <a16:creationId xmlns:a16="http://schemas.microsoft.com/office/drawing/2014/main" id="{8264949C-28FF-8756-2D02-29B7AE71CAE2}"/>
              </a:ext>
            </a:extLst>
          </p:cNvPr>
          <p:cNvSpPr/>
          <p:nvPr/>
        </p:nvSpPr>
        <p:spPr>
          <a:xfrm>
            <a:off x="6348211" y="3848570"/>
            <a:ext cx="189403" cy="189403"/>
          </a:xfrm>
          <a:prstGeom prst="ellipse">
            <a:avLst/>
          </a:prstGeom>
          <a:solidFill>
            <a:srgbClr val="B1B1B1"/>
          </a:solidFill>
          <a:ln w="28575">
            <a:solidFill>
              <a:srgbClr val="B1B1B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3" name="Oval 72">
            <a:extLst>
              <a:ext uri="{FF2B5EF4-FFF2-40B4-BE49-F238E27FC236}">
                <a16:creationId xmlns:a16="http://schemas.microsoft.com/office/drawing/2014/main" id="{5B5030CD-B130-C0E3-5144-65494BBFBC1B}"/>
              </a:ext>
            </a:extLst>
          </p:cNvPr>
          <p:cNvSpPr/>
          <p:nvPr/>
        </p:nvSpPr>
        <p:spPr>
          <a:xfrm>
            <a:off x="5316720" y="3746990"/>
            <a:ext cx="189403" cy="189403"/>
          </a:xfrm>
          <a:prstGeom prst="ellipse">
            <a:avLst/>
          </a:prstGeom>
          <a:solidFill>
            <a:srgbClr val="B1B1B1"/>
          </a:solidFill>
          <a:ln w="28575">
            <a:solidFill>
              <a:srgbClr val="B1B1B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4" name="Oval 73">
            <a:extLst>
              <a:ext uri="{FF2B5EF4-FFF2-40B4-BE49-F238E27FC236}">
                <a16:creationId xmlns:a16="http://schemas.microsoft.com/office/drawing/2014/main" id="{4217BAAA-1141-6E75-B32A-7FFD4FD37F2A}"/>
              </a:ext>
            </a:extLst>
          </p:cNvPr>
          <p:cNvSpPr/>
          <p:nvPr/>
        </p:nvSpPr>
        <p:spPr>
          <a:xfrm>
            <a:off x="7544759" y="3995119"/>
            <a:ext cx="189403" cy="189403"/>
          </a:xfrm>
          <a:prstGeom prst="ellipse">
            <a:avLst/>
          </a:prstGeom>
          <a:solidFill>
            <a:srgbClr val="B1B1B1"/>
          </a:solidFill>
          <a:ln w="28575">
            <a:solidFill>
              <a:srgbClr val="B1B1B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5" name="Oval 74">
            <a:extLst>
              <a:ext uri="{FF2B5EF4-FFF2-40B4-BE49-F238E27FC236}">
                <a16:creationId xmlns:a16="http://schemas.microsoft.com/office/drawing/2014/main" id="{1E94068C-65D7-5BFA-4813-F511BBFD2FBE}"/>
              </a:ext>
            </a:extLst>
          </p:cNvPr>
          <p:cNvSpPr/>
          <p:nvPr/>
        </p:nvSpPr>
        <p:spPr>
          <a:xfrm>
            <a:off x="8882758" y="4522440"/>
            <a:ext cx="189403" cy="189403"/>
          </a:xfrm>
          <a:prstGeom prst="ellipse">
            <a:avLst/>
          </a:prstGeom>
          <a:solidFill>
            <a:srgbClr val="B1B1B1"/>
          </a:solidFill>
          <a:ln w="28575">
            <a:solidFill>
              <a:srgbClr val="B1B1B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6" name="Oval 75">
            <a:extLst>
              <a:ext uri="{FF2B5EF4-FFF2-40B4-BE49-F238E27FC236}">
                <a16:creationId xmlns:a16="http://schemas.microsoft.com/office/drawing/2014/main" id="{F4B67E4C-B0E4-7034-99C6-9A44521154DE}"/>
              </a:ext>
            </a:extLst>
          </p:cNvPr>
          <p:cNvSpPr/>
          <p:nvPr/>
        </p:nvSpPr>
        <p:spPr>
          <a:xfrm>
            <a:off x="10591349" y="4817024"/>
            <a:ext cx="189403" cy="189403"/>
          </a:xfrm>
          <a:prstGeom prst="ellipse">
            <a:avLst/>
          </a:prstGeom>
          <a:solidFill>
            <a:srgbClr val="B1B1B1"/>
          </a:solidFill>
          <a:ln w="28575">
            <a:solidFill>
              <a:srgbClr val="B1B1B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cxnSp>
        <p:nvCxnSpPr>
          <p:cNvPr id="77" name="Straight Connector 76">
            <a:extLst>
              <a:ext uri="{FF2B5EF4-FFF2-40B4-BE49-F238E27FC236}">
                <a16:creationId xmlns:a16="http://schemas.microsoft.com/office/drawing/2014/main" id="{7367D476-CE0B-F6A8-A8FA-ADAA4F1AA982}"/>
              </a:ext>
            </a:extLst>
          </p:cNvPr>
          <p:cNvCxnSpPr>
            <a:cxnSpLocks/>
            <a:stCxn id="71" idx="6"/>
            <a:endCxn id="70" idx="2"/>
          </p:cNvCxnSpPr>
          <p:nvPr/>
        </p:nvCxnSpPr>
        <p:spPr>
          <a:xfrm>
            <a:off x="1793213" y="3248681"/>
            <a:ext cx="1003860" cy="500686"/>
          </a:xfrm>
          <a:prstGeom prst="line">
            <a:avLst/>
          </a:prstGeom>
          <a:ln>
            <a:solidFill>
              <a:srgbClr val="B1B1B1">
                <a:alpha val="30000"/>
              </a:srgbClr>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D98652FA-788B-A418-8951-1B2BEE275840}"/>
              </a:ext>
            </a:extLst>
          </p:cNvPr>
          <p:cNvCxnSpPr>
            <a:cxnSpLocks/>
            <a:stCxn id="70" idx="6"/>
            <a:endCxn id="69" idx="2"/>
          </p:cNvCxnSpPr>
          <p:nvPr/>
        </p:nvCxnSpPr>
        <p:spPr>
          <a:xfrm>
            <a:off x="2986476" y="3749367"/>
            <a:ext cx="1126915" cy="126598"/>
          </a:xfrm>
          <a:prstGeom prst="line">
            <a:avLst/>
          </a:prstGeom>
          <a:ln>
            <a:solidFill>
              <a:srgbClr val="B1B1B1">
                <a:alpha val="30000"/>
              </a:srgbClr>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4A66BB39-22C8-7CF7-E4E4-F49D20F0A26F}"/>
              </a:ext>
            </a:extLst>
          </p:cNvPr>
          <p:cNvCxnSpPr>
            <a:cxnSpLocks/>
            <a:stCxn id="69" idx="6"/>
            <a:endCxn id="73" idx="2"/>
          </p:cNvCxnSpPr>
          <p:nvPr/>
        </p:nvCxnSpPr>
        <p:spPr>
          <a:xfrm flipV="1">
            <a:off x="4302794" y="3841692"/>
            <a:ext cx="1013926" cy="34273"/>
          </a:xfrm>
          <a:prstGeom prst="line">
            <a:avLst/>
          </a:prstGeom>
          <a:ln>
            <a:solidFill>
              <a:srgbClr val="B1B1B1">
                <a:alpha val="30000"/>
              </a:srgbClr>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F03F45D5-2608-AEDE-B998-8EA0BA31BE70}"/>
              </a:ext>
            </a:extLst>
          </p:cNvPr>
          <p:cNvCxnSpPr>
            <a:cxnSpLocks/>
            <a:stCxn id="73" idx="6"/>
            <a:endCxn id="72" idx="2"/>
          </p:cNvCxnSpPr>
          <p:nvPr/>
        </p:nvCxnSpPr>
        <p:spPr>
          <a:xfrm>
            <a:off x="5506123" y="3841692"/>
            <a:ext cx="842088" cy="101580"/>
          </a:xfrm>
          <a:prstGeom prst="line">
            <a:avLst/>
          </a:prstGeom>
          <a:ln>
            <a:solidFill>
              <a:srgbClr val="B1B1B1">
                <a:alpha val="30000"/>
              </a:srgbClr>
            </a:solidFill>
          </a:ln>
        </p:spPr>
        <p:style>
          <a:lnRef idx="2">
            <a:schemeClr val="accent1"/>
          </a:lnRef>
          <a:fillRef idx="0">
            <a:schemeClr val="accent1"/>
          </a:fillRef>
          <a:effectRef idx="1">
            <a:schemeClr val="accent1"/>
          </a:effectRef>
          <a:fontRef idx="minor">
            <a:schemeClr val="tx1"/>
          </a:fontRef>
        </p:style>
      </p:cxnSp>
      <p:cxnSp>
        <p:nvCxnSpPr>
          <p:cNvPr id="81" name="Straight Connector 80">
            <a:extLst>
              <a:ext uri="{FF2B5EF4-FFF2-40B4-BE49-F238E27FC236}">
                <a16:creationId xmlns:a16="http://schemas.microsoft.com/office/drawing/2014/main" id="{0AC17840-40BE-99E2-ABB5-FCC39A2425FF}"/>
              </a:ext>
            </a:extLst>
          </p:cNvPr>
          <p:cNvCxnSpPr>
            <a:cxnSpLocks/>
            <a:stCxn id="72" idx="6"/>
            <a:endCxn id="74" idx="2"/>
          </p:cNvCxnSpPr>
          <p:nvPr/>
        </p:nvCxnSpPr>
        <p:spPr>
          <a:xfrm>
            <a:off x="6537614" y="3943272"/>
            <a:ext cx="1007145" cy="146549"/>
          </a:xfrm>
          <a:prstGeom prst="line">
            <a:avLst/>
          </a:prstGeom>
          <a:ln>
            <a:solidFill>
              <a:srgbClr val="B1B1B1">
                <a:alpha val="30000"/>
              </a:srgbClr>
            </a:solidFill>
          </a:ln>
        </p:spPr>
        <p:style>
          <a:lnRef idx="2">
            <a:schemeClr val="accent1"/>
          </a:lnRef>
          <a:fillRef idx="0">
            <a:schemeClr val="accent1"/>
          </a:fillRef>
          <a:effectRef idx="1">
            <a:schemeClr val="accent1"/>
          </a:effectRef>
          <a:fontRef idx="minor">
            <a:schemeClr val="tx1"/>
          </a:fontRef>
        </p:style>
      </p:cxnSp>
      <p:cxnSp>
        <p:nvCxnSpPr>
          <p:cNvPr id="82" name="Straight Connector 81">
            <a:extLst>
              <a:ext uri="{FF2B5EF4-FFF2-40B4-BE49-F238E27FC236}">
                <a16:creationId xmlns:a16="http://schemas.microsoft.com/office/drawing/2014/main" id="{E9713A1A-CC6D-1E29-F8C6-91B0410DE6DC}"/>
              </a:ext>
            </a:extLst>
          </p:cNvPr>
          <p:cNvCxnSpPr>
            <a:cxnSpLocks/>
            <a:stCxn id="74" idx="6"/>
            <a:endCxn id="75" idx="2"/>
          </p:cNvCxnSpPr>
          <p:nvPr/>
        </p:nvCxnSpPr>
        <p:spPr>
          <a:xfrm>
            <a:off x="7734162" y="4089821"/>
            <a:ext cx="1148596" cy="527321"/>
          </a:xfrm>
          <a:prstGeom prst="line">
            <a:avLst/>
          </a:prstGeom>
          <a:ln>
            <a:solidFill>
              <a:srgbClr val="B1B1B1">
                <a:alpha val="30000"/>
              </a:srgbClr>
            </a:solidFill>
          </a:ln>
        </p:spPr>
        <p:style>
          <a:lnRef idx="2">
            <a:schemeClr val="accent1"/>
          </a:lnRef>
          <a:fillRef idx="0">
            <a:schemeClr val="accent1"/>
          </a:fillRef>
          <a:effectRef idx="1">
            <a:schemeClr val="accent1"/>
          </a:effectRef>
          <a:fontRef idx="minor">
            <a:schemeClr val="tx1"/>
          </a:fontRef>
        </p:style>
      </p:cxnSp>
      <p:cxnSp>
        <p:nvCxnSpPr>
          <p:cNvPr id="83" name="Straight Connector 82">
            <a:extLst>
              <a:ext uri="{FF2B5EF4-FFF2-40B4-BE49-F238E27FC236}">
                <a16:creationId xmlns:a16="http://schemas.microsoft.com/office/drawing/2014/main" id="{527B98DE-27DA-E1EB-0F57-5ABD1CAC46C9}"/>
              </a:ext>
            </a:extLst>
          </p:cNvPr>
          <p:cNvCxnSpPr>
            <a:cxnSpLocks/>
            <a:stCxn id="75" idx="6"/>
            <a:endCxn id="76" idx="2"/>
          </p:cNvCxnSpPr>
          <p:nvPr/>
        </p:nvCxnSpPr>
        <p:spPr>
          <a:xfrm>
            <a:off x="9072161" y="4617142"/>
            <a:ext cx="1519188" cy="294584"/>
          </a:xfrm>
          <a:prstGeom prst="line">
            <a:avLst/>
          </a:prstGeom>
          <a:ln>
            <a:solidFill>
              <a:srgbClr val="B1B1B1">
                <a:alpha val="30000"/>
              </a:srgbClr>
            </a:solidFill>
          </a:ln>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id="{81A80F25-153F-1E96-4ADD-136997E7E4AD}"/>
              </a:ext>
            </a:extLst>
          </p:cNvPr>
          <p:cNvSpPr txBox="1"/>
          <p:nvPr/>
        </p:nvSpPr>
        <p:spPr>
          <a:xfrm>
            <a:off x="536896" y="541788"/>
            <a:ext cx="8819679" cy="938719"/>
          </a:xfrm>
          <a:prstGeom prst="rect">
            <a:avLst/>
          </a:prstGeom>
          <a:noFill/>
        </p:spPr>
        <p:txBody>
          <a:bodyPr wrap="square" rtlCol="0">
            <a:spAutoFit/>
          </a:bodyPr>
          <a:lstStyle/>
          <a:p>
            <a:r>
              <a:rPr lang="pl-PL" sz="5500" dirty="0">
                <a:solidFill>
                  <a:schemeClr val="bg1"/>
                </a:solidFill>
                <a:latin typeface="Aptos ExtraBold" panose="020B0004020202020204" pitchFamily="34" charset="0"/>
              </a:rPr>
              <a:t>Ryzyka AI</a:t>
            </a:r>
            <a:endParaRPr lang="en-US" sz="6000" dirty="0">
              <a:latin typeface="Aptos ExtraBold" panose="020B0004020202020204" pitchFamily="34" charset="0"/>
            </a:endParaRPr>
          </a:p>
        </p:txBody>
      </p:sp>
      <p:sp>
        <p:nvSpPr>
          <p:cNvPr id="5" name="TextBox 4">
            <a:extLst>
              <a:ext uri="{FF2B5EF4-FFF2-40B4-BE49-F238E27FC236}">
                <a16:creationId xmlns:a16="http://schemas.microsoft.com/office/drawing/2014/main" id="{C879FB9F-9C38-9558-3FC6-AB016FE6AA6E}"/>
              </a:ext>
            </a:extLst>
          </p:cNvPr>
          <p:cNvSpPr txBox="1"/>
          <p:nvPr/>
        </p:nvSpPr>
        <p:spPr>
          <a:xfrm>
            <a:off x="560888" y="1685570"/>
            <a:ext cx="7302952" cy="477054"/>
          </a:xfrm>
          <a:prstGeom prst="rect">
            <a:avLst/>
          </a:prstGeom>
          <a:noFill/>
        </p:spPr>
        <p:txBody>
          <a:bodyPr wrap="square" rtlCol="0">
            <a:spAutoFit/>
          </a:bodyPr>
          <a:lstStyle/>
          <a:p>
            <a:r>
              <a:rPr lang="pl-PL" sz="2500" dirty="0">
                <a:solidFill>
                  <a:schemeClr val="bg1"/>
                </a:solidFill>
                <a:latin typeface="Aptos SemiBold" panose="020B0004020202020204" pitchFamily="34" charset="0"/>
              </a:rPr>
              <a:t>Dlaczego dzieci korzystają z AI?</a:t>
            </a:r>
          </a:p>
        </p:txBody>
      </p:sp>
      <p:sp>
        <p:nvSpPr>
          <p:cNvPr id="7" name="TextBox 6">
            <a:extLst>
              <a:ext uri="{FF2B5EF4-FFF2-40B4-BE49-F238E27FC236}">
                <a16:creationId xmlns:a16="http://schemas.microsoft.com/office/drawing/2014/main" id="{5D633892-830F-29AE-9A9E-5D2581DE9647}"/>
              </a:ext>
            </a:extLst>
          </p:cNvPr>
          <p:cNvSpPr txBox="1"/>
          <p:nvPr/>
        </p:nvSpPr>
        <p:spPr>
          <a:xfrm>
            <a:off x="659044" y="5560571"/>
            <a:ext cx="1408295" cy="276999"/>
          </a:xfrm>
          <a:prstGeom prst="rect">
            <a:avLst/>
          </a:prstGeom>
          <a:noFill/>
        </p:spPr>
        <p:txBody>
          <a:bodyPr wrap="square" rtlCol="0">
            <a:spAutoFit/>
          </a:bodyPr>
          <a:lstStyle/>
          <a:p>
            <a:pPr algn="ctr"/>
            <a:r>
              <a:rPr lang="pl-PL" sz="1200">
                <a:solidFill>
                  <a:schemeClr val="bg2">
                    <a:lumMod val="75000"/>
                  </a:schemeClr>
                </a:solidFill>
              </a:rPr>
              <a:t>ciekawość</a:t>
            </a:r>
          </a:p>
        </p:txBody>
      </p:sp>
      <p:sp>
        <p:nvSpPr>
          <p:cNvPr id="9" name="TextBox 8">
            <a:extLst>
              <a:ext uri="{FF2B5EF4-FFF2-40B4-BE49-F238E27FC236}">
                <a16:creationId xmlns:a16="http://schemas.microsoft.com/office/drawing/2014/main" id="{19A9BAA9-7108-56DA-D6F1-08BDF11D2C53}"/>
              </a:ext>
            </a:extLst>
          </p:cNvPr>
          <p:cNvSpPr txBox="1"/>
          <p:nvPr/>
        </p:nvSpPr>
        <p:spPr>
          <a:xfrm>
            <a:off x="1872259" y="5560570"/>
            <a:ext cx="1408295" cy="276999"/>
          </a:xfrm>
          <a:prstGeom prst="rect">
            <a:avLst/>
          </a:prstGeom>
          <a:noFill/>
        </p:spPr>
        <p:txBody>
          <a:bodyPr wrap="square" rtlCol="0">
            <a:spAutoFit/>
          </a:bodyPr>
          <a:lstStyle/>
          <a:p>
            <a:pPr algn="ctr"/>
            <a:r>
              <a:rPr lang="pl-PL" sz="1200">
                <a:solidFill>
                  <a:schemeClr val="bg2">
                    <a:lumMod val="75000"/>
                  </a:schemeClr>
                </a:solidFill>
              </a:rPr>
              <a:t>informacje</a:t>
            </a:r>
          </a:p>
        </p:txBody>
      </p:sp>
      <p:sp>
        <p:nvSpPr>
          <p:cNvPr id="10" name="TextBox 9">
            <a:extLst>
              <a:ext uri="{FF2B5EF4-FFF2-40B4-BE49-F238E27FC236}">
                <a16:creationId xmlns:a16="http://schemas.microsoft.com/office/drawing/2014/main" id="{F45365E1-BFE0-E14B-F517-6E7F315F634B}"/>
              </a:ext>
            </a:extLst>
          </p:cNvPr>
          <p:cNvSpPr txBox="1"/>
          <p:nvPr/>
        </p:nvSpPr>
        <p:spPr>
          <a:xfrm>
            <a:off x="3149082" y="5560569"/>
            <a:ext cx="1408295" cy="276999"/>
          </a:xfrm>
          <a:prstGeom prst="rect">
            <a:avLst/>
          </a:prstGeom>
          <a:noFill/>
        </p:spPr>
        <p:txBody>
          <a:bodyPr wrap="square" rtlCol="0">
            <a:spAutoFit/>
          </a:bodyPr>
          <a:lstStyle/>
          <a:p>
            <a:pPr algn="ctr"/>
            <a:r>
              <a:rPr lang="pl-PL" sz="1200">
                <a:solidFill>
                  <a:schemeClr val="bg2">
                    <a:lumMod val="75000"/>
                  </a:schemeClr>
                </a:solidFill>
              </a:rPr>
              <a:t>zadania szkolne</a:t>
            </a:r>
          </a:p>
        </p:txBody>
      </p:sp>
      <p:sp>
        <p:nvSpPr>
          <p:cNvPr id="11" name="TextBox 10">
            <a:extLst>
              <a:ext uri="{FF2B5EF4-FFF2-40B4-BE49-F238E27FC236}">
                <a16:creationId xmlns:a16="http://schemas.microsoft.com/office/drawing/2014/main" id="{E37CB326-A784-40F1-86AC-D24966F5AD40}"/>
              </a:ext>
            </a:extLst>
          </p:cNvPr>
          <p:cNvSpPr txBox="1"/>
          <p:nvPr/>
        </p:nvSpPr>
        <p:spPr>
          <a:xfrm>
            <a:off x="4394101" y="5560568"/>
            <a:ext cx="1408295" cy="276999"/>
          </a:xfrm>
          <a:prstGeom prst="rect">
            <a:avLst/>
          </a:prstGeom>
          <a:noFill/>
        </p:spPr>
        <p:txBody>
          <a:bodyPr wrap="square" rtlCol="0">
            <a:spAutoFit/>
          </a:bodyPr>
          <a:lstStyle/>
          <a:p>
            <a:pPr algn="ctr"/>
            <a:r>
              <a:rPr lang="pl-PL" sz="1200">
                <a:solidFill>
                  <a:schemeClr val="bg2">
                    <a:lumMod val="75000"/>
                  </a:schemeClr>
                </a:solidFill>
              </a:rPr>
              <a:t>rozrywka</a:t>
            </a:r>
          </a:p>
        </p:txBody>
      </p:sp>
      <p:sp>
        <p:nvSpPr>
          <p:cNvPr id="12" name="TextBox 11">
            <a:extLst>
              <a:ext uri="{FF2B5EF4-FFF2-40B4-BE49-F238E27FC236}">
                <a16:creationId xmlns:a16="http://schemas.microsoft.com/office/drawing/2014/main" id="{7BDA8C5E-7AFB-42AD-9186-CDCE4A828CC0}"/>
              </a:ext>
            </a:extLst>
          </p:cNvPr>
          <p:cNvSpPr txBox="1"/>
          <p:nvPr/>
        </p:nvSpPr>
        <p:spPr>
          <a:xfrm>
            <a:off x="5431016" y="5560567"/>
            <a:ext cx="1408295" cy="276999"/>
          </a:xfrm>
          <a:prstGeom prst="rect">
            <a:avLst/>
          </a:prstGeom>
          <a:noFill/>
        </p:spPr>
        <p:txBody>
          <a:bodyPr wrap="square" rtlCol="0">
            <a:spAutoFit/>
          </a:bodyPr>
          <a:lstStyle/>
          <a:p>
            <a:pPr algn="ctr"/>
            <a:r>
              <a:rPr lang="pl-PL" sz="1200">
                <a:solidFill>
                  <a:schemeClr val="bg2">
                    <a:lumMod val="75000"/>
                  </a:schemeClr>
                </a:solidFill>
              </a:rPr>
              <a:t>porady</a:t>
            </a:r>
          </a:p>
        </p:txBody>
      </p:sp>
      <p:sp>
        <p:nvSpPr>
          <p:cNvPr id="13" name="TextBox 12">
            <a:extLst>
              <a:ext uri="{FF2B5EF4-FFF2-40B4-BE49-F238E27FC236}">
                <a16:creationId xmlns:a16="http://schemas.microsoft.com/office/drawing/2014/main" id="{75561965-8D85-D9B4-2CC6-24590DD5F168}"/>
              </a:ext>
            </a:extLst>
          </p:cNvPr>
          <p:cNvSpPr txBox="1"/>
          <p:nvPr/>
        </p:nvSpPr>
        <p:spPr>
          <a:xfrm>
            <a:off x="6574039" y="5560567"/>
            <a:ext cx="1408295" cy="276999"/>
          </a:xfrm>
          <a:prstGeom prst="rect">
            <a:avLst/>
          </a:prstGeom>
          <a:noFill/>
        </p:spPr>
        <p:txBody>
          <a:bodyPr wrap="square" rtlCol="0">
            <a:spAutoFit/>
          </a:bodyPr>
          <a:lstStyle/>
          <a:p>
            <a:pPr algn="ctr"/>
            <a:r>
              <a:rPr lang="pl-PL" sz="1200">
                <a:solidFill>
                  <a:schemeClr val="bg2">
                    <a:lumMod val="75000"/>
                  </a:schemeClr>
                </a:solidFill>
              </a:rPr>
              <a:t>rozmowa</a:t>
            </a:r>
          </a:p>
        </p:txBody>
      </p:sp>
      <p:sp>
        <p:nvSpPr>
          <p:cNvPr id="14" name="TextBox 13">
            <a:extLst>
              <a:ext uri="{FF2B5EF4-FFF2-40B4-BE49-F238E27FC236}">
                <a16:creationId xmlns:a16="http://schemas.microsoft.com/office/drawing/2014/main" id="{C86AEBC9-E276-00FE-5860-20A7D0FAB9D0}"/>
              </a:ext>
            </a:extLst>
          </p:cNvPr>
          <p:cNvSpPr txBox="1"/>
          <p:nvPr/>
        </p:nvSpPr>
        <p:spPr>
          <a:xfrm>
            <a:off x="7934351" y="5560567"/>
            <a:ext cx="1408295" cy="276999"/>
          </a:xfrm>
          <a:prstGeom prst="rect">
            <a:avLst/>
          </a:prstGeom>
          <a:noFill/>
        </p:spPr>
        <p:txBody>
          <a:bodyPr wrap="square" rtlCol="0">
            <a:spAutoFit/>
          </a:bodyPr>
          <a:lstStyle/>
          <a:p>
            <a:pPr algn="ctr"/>
            <a:r>
              <a:rPr lang="pl-PL" sz="1200">
                <a:solidFill>
                  <a:schemeClr val="bg2">
                    <a:lumMod val="75000"/>
                  </a:schemeClr>
                </a:solidFill>
              </a:rPr>
              <a:t>przyjaźń, relacja</a:t>
            </a:r>
          </a:p>
        </p:txBody>
      </p:sp>
      <p:sp>
        <p:nvSpPr>
          <p:cNvPr id="15" name="TextBox 14">
            <a:extLst>
              <a:ext uri="{FF2B5EF4-FFF2-40B4-BE49-F238E27FC236}">
                <a16:creationId xmlns:a16="http://schemas.microsoft.com/office/drawing/2014/main" id="{FC2436D5-AB2F-6F52-2F66-FA98FEAF7EA5}"/>
              </a:ext>
            </a:extLst>
          </p:cNvPr>
          <p:cNvSpPr txBox="1"/>
          <p:nvPr/>
        </p:nvSpPr>
        <p:spPr>
          <a:xfrm>
            <a:off x="9374175" y="5560567"/>
            <a:ext cx="1914025" cy="276999"/>
          </a:xfrm>
          <a:prstGeom prst="rect">
            <a:avLst/>
          </a:prstGeom>
          <a:noFill/>
        </p:spPr>
        <p:txBody>
          <a:bodyPr wrap="square" rtlCol="0">
            <a:spAutoFit/>
          </a:bodyPr>
          <a:lstStyle/>
          <a:p>
            <a:pPr algn="ctr"/>
            <a:r>
              <a:rPr lang="pl-PL" sz="1200">
                <a:solidFill>
                  <a:schemeClr val="bg2">
                    <a:lumMod val="75000"/>
                  </a:schemeClr>
                </a:solidFill>
              </a:rPr>
              <a:t>wsparcie emocjonalne</a:t>
            </a:r>
          </a:p>
        </p:txBody>
      </p:sp>
      <p:sp>
        <p:nvSpPr>
          <p:cNvPr id="16" name="TextBox 15">
            <a:extLst>
              <a:ext uri="{FF2B5EF4-FFF2-40B4-BE49-F238E27FC236}">
                <a16:creationId xmlns:a16="http://schemas.microsoft.com/office/drawing/2014/main" id="{2E29D153-6FFB-5CA7-2E77-90523EEEDB3D}"/>
              </a:ext>
            </a:extLst>
          </p:cNvPr>
          <p:cNvSpPr txBox="1"/>
          <p:nvPr/>
        </p:nvSpPr>
        <p:spPr>
          <a:xfrm>
            <a:off x="629962" y="3110656"/>
            <a:ext cx="954851" cy="400110"/>
          </a:xfrm>
          <a:prstGeom prst="rect">
            <a:avLst/>
          </a:prstGeom>
          <a:noFill/>
        </p:spPr>
        <p:txBody>
          <a:bodyPr wrap="square" rtlCol="0">
            <a:spAutoFit/>
          </a:bodyPr>
          <a:lstStyle/>
          <a:p>
            <a:pPr algn="r"/>
            <a:r>
              <a:rPr lang="pl-PL" sz="2000">
                <a:solidFill>
                  <a:schemeClr val="bg1"/>
                </a:solidFill>
                <a:latin typeface="Aptos SemiBold" panose="020B0004020202020204" pitchFamily="34" charset="0"/>
              </a:rPr>
              <a:t>39%</a:t>
            </a:r>
          </a:p>
        </p:txBody>
      </p:sp>
      <p:sp>
        <p:nvSpPr>
          <p:cNvPr id="17" name="TextBox 16">
            <a:extLst>
              <a:ext uri="{FF2B5EF4-FFF2-40B4-BE49-F238E27FC236}">
                <a16:creationId xmlns:a16="http://schemas.microsoft.com/office/drawing/2014/main" id="{8699C244-84F6-DBF1-5CBA-DAA5F70CD984}"/>
              </a:ext>
            </a:extLst>
          </p:cNvPr>
          <p:cNvSpPr txBox="1"/>
          <p:nvPr/>
        </p:nvSpPr>
        <p:spPr>
          <a:xfrm>
            <a:off x="1842222" y="2978503"/>
            <a:ext cx="954851" cy="400110"/>
          </a:xfrm>
          <a:prstGeom prst="rect">
            <a:avLst/>
          </a:prstGeom>
          <a:noFill/>
        </p:spPr>
        <p:txBody>
          <a:bodyPr wrap="square" rtlCol="0">
            <a:spAutoFit/>
          </a:bodyPr>
          <a:lstStyle/>
          <a:p>
            <a:pPr algn="r"/>
            <a:r>
              <a:rPr lang="pl-PL" sz="2000">
                <a:solidFill>
                  <a:schemeClr val="bg1"/>
                </a:solidFill>
                <a:latin typeface="Aptos SemiBold" panose="020B0004020202020204" pitchFamily="34" charset="0"/>
              </a:rPr>
              <a:t>40%</a:t>
            </a:r>
          </a:p>
        </p:txBody>
      </p:sp>
      <p:sp>
        <p:nvSpPr>
          <p:cNvPr id="18" name="TextBox 17">
            <a:extLst>
              <a:ext uri="{FF2B5EF4-FFF2-40B4-BE49-F238E27FC236}">
                <a16:creationId xmlns:a16="http://schemas.microsoft.com/office/drawing/2014/main" id="{F56798CD-8CCC-9BCF-1A37-361800F83F27}"/>
              </a:ext>
            </a:extLst>
          </p:cNvPr>
          <p:cNvSpPr txBox="1"/>
          <p:nvPr/>
        </p:nvSpPr>
        <p:spPr>
          <a:xfrm>
            <a:off x="3155916" y="2731487"/>
            <a:ext cx="954851" cy="400110"/>
          </a:xfrm>
          <a:prstGeom prst="rect">
            <a:avLst/>
          </a:prstGeom>
          <a:noFill/>
        </p:spPr>
        <p:txBody>
          <a:bodyPr wrap="square" rtlCol="0">
            <a:spAutoFit/>
          </a:bodyPr>
          <a:lstStyle/>
          <a:p>
            <a:pPr algn="r"/>
            <a:r>
              <a:rPr lang="pl-PL" sz="2000">
                <a:solidFill>
                  <a:schemeClr val="bg1"/>
                </a:solidFill>
                <a:latin typeface="Aptos SemiBold" panose="020B0004020202020204" pitchFamily="34" charset="0"/>
              </a:rPr>
              <a:t>44%</a:t>
            </a:r>
          </a:p>
        </p:txBody>
      </p:sp>
      <p:sp>
        <p:nvSpPr>
          <p:cNvPr id="19" name="TextBox 18">
            <a:extLst>
              <a:ext uri="{FF2B5EF4-FFF2-40B4-BE49-F238E27FC236}">
                <a16:creationId xmlns:a16="http://schemas.microsoft.com/office/drawing/2014/main" id="{92BA5BFB-88B6-7D5D-08A0-6455E3D22F8D}"/>
              </a:ext>
            </a:extLst>
          </p:cNvPr>
          <p:cNvSpPr txBox="1"/>
          <p:nvPr/>
        </p:nvSpPr>
        <p:spPr>
          <a:xfrm>
            <a:off x="4374138" y="3815706"/>
            <a:ext cx="954851" cy="400110"/>
          </a:xfrm>
          <a:prstGeom prst="rect">
            <a:avLst/>
          </a:prstGeom>
          <a:noFill/>
        </p:spPr>
        <p:txBody>
          <a:bodyPr wrap="square" rtlCol="0">
            <a:spAutoFit/>
          </a:bodyPr>
          <a:lstStyle/>
          <a:p>
            <a:pPr algn="r"/>
            <a:r>
              <a:rPr lang="pl-PL" sz="2000">
                <a:solidFill>
                  <a:schemeClr val="bg1"/>
                </a:solidFill>
                <a:latin typeface="Aptos SemiBold" panose="020B0004020202020204" pitchFamily="34" charset="0"/>
              </a:rPr>
              <a:t>22%</a:t>
            </a:r>
          </a:p>
        </p:txBody>
      </p:sp>
      <p:sp>
        <p:nvSpPr>
          <p:cNvPr id="20" name="TextBox 19">
            <a:extLst>
              <a:ext uri="{FF2B5EF4-FFF2-40B4-BE49-F238E27FC236}">
                <a16:creationId xmlns:a16="http://schemas.microsoft.com/office/drawing/2014/main" id="{A9160FAB-34C6-05E3-9995-6045909361CD}"/>
              </a:ext>
            </a:extLst>
          </p:cNvPr>
          <p:cNvSpPr txBox="1"/>
          <p:nvPr/>
        </p:nvSpPr>
        <p:spPr>
          <a:xfrm>
            <a:off x="5406373" y="3651567"/>
            <a:ext cx="954851" cy="400110"/>
          </a:xfrm>
          <a:prstGeom prst="rect">
            <a:avLst/>
          </a:prstGeom>
          <a:noFill/>
        </p:spPr>
        <p:txBody>
          <a:bodyPr wrap="square" rtlCol="0">
            <a:spAutoFit/>
          </a:bodyPr>
          <a:lstStyle/>
          <a:p>
            <a:pPr algn="r"/>
            <a:r>
              <a:rPr lang="pl-PL" sz="2000">
                <a:solidFill>
                  <a:schemeClr val="bg1"/>
                </a:solidFill>
                <a:latin typeface="Aptos SemiBold" panose="020B0004020202020204" pitchFamily="34" charset="0"/>
              </a:rPr>
              <a:t>23%</a:t>
            </a:r>
          </a:p>
        </p:txBody>
      </p:sp>
      <p:sp>
        <p:nvSpPr>
          <p:cNvPr id="21" name="TextBox 20">
            <a:extLst>
              <a:ext uri="{FF2B5EF4-FFF2-40B4-BE49-F238E27FC236}">
                <a16:creationId xmlns:a16="http://schemas.microsoft.com/office/drawing/2014/main" id="{344BFAD0-1F35-5F66-DB48-9F3CDAD335E7}"/>
              </a:ext>
            </a:extLst>
          </p:cNvPr>
          <p:cNvSpPr txBox="1"/>
          <p:nvPr/>
        </p:nvSpPr>
        <p:spPr>
          <a:xfrm>
            <a:off x="6563166" y="4091688"/>
            <a:ext cx="954851" cy="400110"/>
          </a:xfrm>
          <a:prstGeom prst="rect">
            <a:avLst/>
          </a:prstGeom>
          <a:noFill/>
        </p:spPr>
        <p:txBody>
          <a:bodyPr wrap="square" rtlCol="0">
            <a:spAutoFit/>
          </a:bodyPr>
          <a:lstStyle/>
          <a:p>
            <a:pPr algn="r"/>
            <a:r>
              <a:rPr lang="pl-PL" sz="2000">
                <a:solidFill>
                  <a:schemeClr val="bg1"/>
                </a:solidFill>
                <a:latin typeface="Aptos SemiBold" panose="020B0004020202020204" pitchFamily="34" charset="0"/>
              </a:rPr>
              <a:t>17%</a:t>
            </a:r>
          </a:p>
        </p:txBody>
      </p:sp>
      <p:sp>
        <p:nvSpPr>
          <p:cNvPr id="22" name="TextBox 21">
            <a:extLst>
              <a:ext uri="{FF2B5EF4-FFF2-40B4-BE49-F238E27FC236}">
                <a16:creationId xmlns:a16="http://schemas.microsoft.com/office/drawing/2014/main" id="{C24D2C07-0BE2-6E09-A6EB-7E05565CA90D}"/>
              </a:ext>
            </a:extLst>
          </p:cNvPr>
          <p:cNvSpPr txBox="1"/>
          <p:nvPr/>
        </p:nvSpPr>
        <p:spPr>
          <a:xfrm>
            <a:off x="7832754" y="4600675"/>
            <a:ext cx="954851" cy="400110"/>
          </a:xfrm>
          <a:prstGeom prst="rect">
            <a:avLst/>
          </a:prstGeom>
          <a:noFill/>
        </p:spPr>
        <p:txBody>
          <a:bodyPr wrap="square" rtlCol="0">
            <a:spAutoFit/>
          </a:bodyPr>
          <a:lstStyle/>
          <a:p>
            <a:pPr algn="r"/>
            <a:r>
              <a:rPr lang="pl-PL" sz="2000">
                <a:solidFill>
                  <a:schemeClr val="bg1"/>
                </a:solidFill>
                <a:latin typeface="Aptos SemiBold" panose="020B0004020202020204" pitchFamily="34" charset="0"/>
              </a:rPr>
              <a:t>4%</a:t>
            </a:r>
          </a:p>
        </p:txBody>
      </p:sp>
      <p:sp>
        <p:nvSpPr>
          <p:cNvPr id="23" name="TextBox 22">
            <a:extLst>
              <a:ext uri="{FF2B5EF4-FFF2-40B4-BE49-F238E27FC236}">
                <a16:creationId xmlns:a16="http://schemas.microsoft.com/office/drawing/2014/main" id="{DA1843AA-77D8-AF9F-6381-5D69F59E5718}"/>
              </a:ext>
            </a:extLst>
          </p:cNvPr>
          <p:cNvSpPr txBox="1"/>
          <p:nvPr/>
        </p:nvSpPr>
        <p:spPr>
          <a:xfrm>
            <a:off x="9536954" y="4755702"/>
            <a:ext cx="954851" cy="400110"/>
          </a:xfrm>
          <a:prstGeom prst="rect">
            <a:avLst/>
          </a:prstGeom>
          <a:noFill/>
        </p:spPr>
        <p:txBody>
          <a:bodyPr wrap="square" rtlCol="0">
            <a:spAutoFit/>
          </a:bodyPr>
          <a:lstStyle/>
          <a:p>
            <a:pPr algn="r"/>
            <a:r>
              <a:rPr lang="pl-PL" sz="2000">
                <a:solidFill>
                  <a:schemeClr val="bg1"/>
                </a:solidFill>
                <a:latin typeface="Aptos SemiBold" panose="020B0004020202020204" pitchFamily="34" charset="0"/>
              </a:rPr>
              <a:t>2%</a:t>
            </a:r>
          </a:p>
        </p:txBody>
      </p:sp>
      <p:cxnSp>
        <p:nvCxnSpPr>
          <p:cNvPr id="24" name="Straight Connector 23">
            <a:extLst>
              <a:ext uri="{FF2B5EF4-FFF2-40B4-BE49-F238E27FC236}">
                <a16:creationId xmlns:a16="http://schemas.microsoft.com/office/drawing/2014/main" id="{1E3D1591-0699-D2E1-8815-C9A57DF1EA8D}"/>
              </a:ext>
            </a:extLst>
          </p:cNvPr>
          <p:cNvCxnSpPr>
            <a:cxnSpLocks/>
          </p:cNvCxnSpPr>
          <p:nvPr/>
        </p:nvCxnSpPr>
        <p:spPr>
          <a:xfrm>
            <a:off x="659044" y="2551815"/>
            <a:ext cx="0" cy="2894828"/>
          </a:xfrm>
          <a:prstGeom prst="line">
            <a:avLst/>
          </a:prstGeom>
          <a:ln>
            <a:solidFill>
              <a:schemeClr val="bg2">
                <a:lumMod val="25000"/>
              </a:schemeClr>
            </a:solidFill>
          </a:ln>
        </p:spPr>
        <p:style>
          <a:lnRef idx="2">
            <a:schemeClr val="accent1"/>
          </a:lnRef>
          <a:fillRef idx="0">
            <a:schemeClr val="accent1"/>
          </a:fillRef>
          <a:effectRef idx="1">
            <a:schemeClr val="accent1"/>
          </a:effectRef>
          <a:fontRef idx="minor">
            <a:schemeClr val="tx1"/>
          </a:fontRef>
        </p:style>
      </p:cxnSp>
      <p:sp>
        <p:nvSpPr>
          <p:cNvPr id="25" name="TextBox 24">
            <a:extLst>
              <a:ext uri="{FF2B5EF4-FFF2-40B4-BE49-F238E27FC236}">
                <a16:creationId xmlns:a16="http://schemas.microsoft.com/office/drawing/2014/main" id="{1F95F014-4C09-E6D4-1ADB-63A88C9DE27A}"/>
              </a:ext>
            </a:extLst>
          </p:cNvPr>
          <p:cNvSpPr txBox="1"/>
          <p:nvPr/>
        </p:nvSpPr>
        <p:spPr>
          <a:xfrm>
            <a:off x="255890" y="5225930"/>
            <a:ext cx="491571" cy="323165"/>
          </a:xfrm>
          <a:prstGeom prst="rect">
            <a:avLst/>
          </a:prstGeom>
          <a:noFill/>
        </p:spPr>
        <p:txBody>
          <a:bodyPr wrap="square" rtlCol="0">
            <a:spAutoFit/>
          </a:bodyPr>
          <a:lstStyle/>
          <a:p>
            <a:r>
              <a:rPr lang="pl-PL" sz="1500">
                <a:solidFill>
                  <a:schemeClr val="bg2">
                    <a:lumMod val="75000"/>
                  </a:schemeClr>
                </a:solidFill>
              </a:rPr>
              <a:t>0</a:t>
            </a:r>
          </a:p>
        </p:txBody>
      </p:sp>
      <p:sp>
        <p:nvSpPr>
          <p:cNvPr id="26" name="TextBox 25">
            <a:extLst>
              <a:ext uri="{FF2B5EF4-FFF2-40B4-BE49-F238E27FC236}">
                <a16:creationId xmlns:a16="http://schemas.microsoft.com/office/drawing/2014/main" id="{15638059-969E-8535-A1D1-F3CDE9BBB006}"/>
              </a:ext>
            </a:extLst>
          </p:cNvPr>
          <p:cNvSpPr txBox="1"/>
          <p:nvPr/>
        </p:nvSpPr>
        <p:spPr>
          <a:xfrm>
            <a:off x="167473" y="2766027"/>
            <a:ext cx="491571" cy="323165"/>
          </a:xfrm>
          <a:prstGeom prst="rect">
            <a:avLst/>
          </a:prstGeom>
          <a:noFill/>
        </p:spPr>
        <p:txBody>
          <a:bodyPr wrap="square" rtlCol="0">
            <a:spAutoFit/>
          </a:bodyPr>
          <a:lstStyle/>
          <a:p>
            <a:r>
              <a:rPr lang="pl-PL" sz="1500" dirty="0">
                <a:solidFill>
                  <a:schemeClr val="bg2">
                    <a:lumMod val="75000"/>
                  </a:schemeClr>
                </a:solidFill>
              </a:rPr>
              <a:t>50</a:t>
            </a:r>
          </a:p>
        </p:txBody>
      </p:sp>
      <p:sp>
        <p:nvSpPr>
          <p:cNvPr id="27" name="TextBox 26">
            <a:extLst>
              <a:ext uri="{FF2B5EF4-FFF2-40B4-BE49-F238E27FC236}">
                <a16:creationId xmlns:a16="http://schemas.microsoft.com/office/drawing/2014/main" id="{800FA0B9-CBA6-094C-080E-5011AB17F4A9}"/>
              </a:ext>
            </a:extLst>
          </p:cNvPr>
          <p:cNvSpPr txBox="1"/>
          <p:nvPr/>
        </p:nvSpPr>
        <p:spPr>
          <a:xfrm>
            <a:off x="163497" y="3941987"/>
            <a:ext cx="491571" cy="323165"/>
          </a:xfrm>
          <a:prstGeom prst="rect">
            <a:avLst/>
          </a:prstGeom>
          <a:noFill/>
        </p:spPr>
        <p:txBody>
          <a:bodyPr wrap="square" rtlCol="0">
            <a:spAutoFit/>
          </a:bodyPr>
          <a:lstStyle/>
          <a:p>
            <a:r>
              <a:rPr lang="pl-PL" sz="1500" dirty="0">
                <a:solidFill>
                  <a:schemeClr val="bg2">
                    <a:lumMod val="75000"/>
                  </a:schemeClr>
                </a:solidFill>
              </a:rPr>
              <a:t>25</a:t>
            </a:r>
          </a:p>
        </p:txBody>
      </p:sp>
      <p:sp>
        <p:nvSpPr>
          <p:cNvPr id="30" name="Oval 29">
            <a:extLst>
              <a:ext uri="{FF2B5EF4-FFF2-40B4-BE49-F238E27FC236}">
                <a16:creationId xmlns:a16="http://schemas.microsoft.com/office/drawing/2014/main" id="{830EB780-B964-9D06-A0BA-71536489B7BE}"/>
              </a:ext>
            </a:extLst>
          </p:cNvPr>
          <p:cNvSpPr/>
          <p:nvPr/>
        </p:nvSpPr>
        <p:spPr>
          <a:xfrm>
            <a:off x="3656930" y="3153980"/>
            <a:ext cx="189403" cy="189403"/>
          </a:xfrm>
          <a:prstGeom prst="ellipse">
            <a:avLst/>
          </a:prstGeom>
          <a:solidFill>
            <a:srgbClr val="C1272D"/>
          </a:solidFill>
          <a:ln w="28575">
            <a:solidFill>
              <a:srgbClr val="C127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1" name="Oval 30">
            <a:extLst>
              <a:ext uri="{FF2B5EF4-FFF2-40B4-BE49-F238E27FC236}">
                <a16:creationId xmlns:a16="http://schemas.microsoft.com/office/drawing/2014/main" id="{B80EF9D3-1538-4481-8DEA-B31183D576D3}"/>
              </a:ext>
            </a:extLst>
          </p:cNvPr>
          <p:cNvSpPr/>
          <p:nvPr/>
        </p:nvSpPr>
        <p:spPr>
          <a:xfrm>
            <a:off x="2340612" y="3396515"/>
            <a:ext cx="189403" cy="189403"/>
          </a:xfrm>
          <a:prstGeom prst="ellipse">
            <a:avLst/>
          </a:prstGeom>
          <a:solidFill>
            <a:srgbClr val="C1272D"/>
          </a:solidFill>
          <a:ln w="28575">
            <a:solidFill>
              <a:srgbClr val="C127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2" name="Oval 31">
            <a:extLst>
              <a:ext uri="{FF2B5EF4-FFF2-40B4-BE49-F238E27FC236}">
                <a16:creationId xmlns:a16="http://schemas.microsoft.com/office/drawing/2014/main" id="{F25967FD-3FFE-69F1-7EA8-6702525361EC}"/>
              </a:ext>
            </a:extLst>
          </p:cNvPr>
          <p:cNvSpPr/>
          <p:nvPr/>
        </p:nvSpPr>
        <p:spPr>
          <a:xfrm>
            <a:off x="1147349" y="3548915"/>
            <a:ext cx="189403" cy="189403"/>
          </a:xfrm>
          <a:prstGeom prst="ellipse">
            <a:avLst/>
          </a:prstGeom>
          <a:solidFill>
            <a:srgbClr val="C1272D"/>
          </a:solidFill>
          <a:ln w="28575">
            <a:solidFill>
              <a:srgbClr val="C127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3" name="Oval 32">
            <a:extLst>
              <a:ext uri="{FF2B5EF4-FFF2-40B4-BE49-F238E27FC236}">
                <a16:creationId xmlns:a16="http://schemas.microsoft.com/office/drawing/2014/main" id="{A8368363-5D3C-7CF4-6E5E-47A0B50E6DB4}"/>
              </a:ext>
            </a:extLst>
          </p:cNvPr>
          <p:cNvSpPr/>
          <p:nvPr/>
        </p:nvSpPr>
        <p:spPr>
          <a:xfrm>
            <a:off x="5891750" y="4046935"/>
            <a:ext cx="189403" cy="189403"/>
          </a:xfrm>
          <a:prstGeom prst="ellipse">
            <a:avLst/>
          </a:prstGeom>
          <a:solidFill>
            <a:srgbClr val="C1272D"/>
          </a:solidFill>
          <a:ln w="28575">
            <a:solidFill>
              <a:srgbClr val="C127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4" name="Oval 33">
            <a:extLst>
              <a:ext uri="{FF2B5EF4-FFF2-40B4-BE49-F238E27FC236}">
                <a16:creationId xmlns:a16="http://schemas.microsoft.com/office/drawing/2014/main" id="{B7CA7F1F-E8DA-3D89-88DD-8C54E4F8868D}"/>
              </a:ext>
            </a:extLst>
          </p:cNvPr>
          <p:cNvSpPr/>
          <p:nvPr/>
        </p:nvSpPr>
        <p:spPr>
          <a:xfrm>
            <a:off x="4860259" y="4225131"/>
            <a:ext cx="189403" cy="189403"/>
          </a:xfrm>
          <a:prstGeom prst="ellipse">
            <a:avLst/>
          </a:prstGeom>
          <a:solidFill>
            <a:srgbClr val="C1272D"/>
          </a:solidFill>
          <a:ln w="28575">
            <a:solidFill>
              <a:srgbClr val="C127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5" name="Oval 34">
            <a:extLst>
              <a:ext uri="{FF2B5EF4-FFF2-40B4-BE49-F238E27FC236}">
                <a16:creationId xmlns:a16="http://schemas.microsoft.com/office/drawing/2014/main" id="{2E66A31D-CBDB-66CA-63C4-E763E91B55F2}"/>
              </a:ext>
            </a:extLst>
          </p:cNvPr>
          <p:cNvSpPr/>
          <p:nvPr/>
        </p:nvSpPr>
        <p:spPr>
          <a:xfrm>
            <a:off x="7088298" y="4473260"/>
            <a:ext cx="189403" cy="189403"/>
          </a:xfrm>
          <a:prstGeom prst="ellipse">
            <a:avLst/>
          </a:prstGeom>
          <a:solidFill>
            <a:srgbClr val="C1272D"/>
          </a:solidFill>
          <a:ln w="28575">
            <a:solidFill>
              <a:srgbClr val="C127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6" name="Oval 35">
            <a:extLst>
              <a:ext uri="{FF2B5EF4-FFF2-40B4-BE49-F238E27FC236}">
                <a16:creationId xmlns:a16="http://schemas.microsoft.com/office/drawing/2014/main" id="{41A0257E-0B6B-E3E4-6F8D-9C67F017B19E}"/>
              </a:ext>
            </a:extLst>
          </p:cNvPr>
          <p:cNvSpPr/>
          <p:nvPr/>
        </p:nvSpPr>
        <p:spPr>
          <a:xfrm>
            <a:off x="8426297" y="5000785"/>
            <a:ext cx="189403" cy="189403"/>
          </a:xfrm>
          <a:prstGeom prst="ellipse">
            <a:avLst/>
          </a:prstGeom>
          <a:solidFill>
            <a:srgbClr val="C1272D"/>
          </a:solidFill>
          <a:ln w="28575">
            <a:solidFill>
              <a:srgbClr val="C127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7" name="Oval 36">
            <a:extLst>
              <a:ext uri="{FF2B5EF4-FFF2-40B4-BE49-F238E27FC236}">
                <a16:creationId xmlns:a16="http://schemas.microsoft.com/office/drawing/2014/main" id="{41717CF5-D3F8-D3F7-694C-0991D88F5C9C}"/>
              </a:ext>
            </a:extLst>
          </p:cNvPr>
          <p:cNvSpPr/>
          <p:nvPr/>
        </p:nvSpPr>
        <p:spPr>
          <a:xfrm>
            <a:off x="10134888" y="5145234"/>
            <a:ext cx="189403" cy="189403"/>
          </a:xfrm>
          <a:prstGeom prst="ellipse">
            <a:avLst/>
          </a:prstGeom>
          <a:solidFill>
            <a:srgbClr val="C1272D"/>
          </a:solidFill>
          <a:ln w="28575">
            <a:solidFill>
              <a:srgbClr val="C127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cxnSp>
        <p:nvCxnSpPr>
          <p:cNvPr id="41" name="Straight Connector 40">
            <a:extLst>
              <a:ext uri="{FF2B5EF4-FFF2-40B4-BE49-F238E27FC236}">
                <a16:creationId xmlns:a16="http://schemas.microsoft.com/office/drawing/2014/main" id="{3E5B589D-9D25-4393-80FB-29FCCF18DB61}"/>
              </a:ext>
            </a:extLst>
          </p:cNvPr>
          <p:cNvCxnSpPr>
            <a:cxnSpLocks/>
            <a:stCxn id="32" idx="6"/>
            <a:endCxn id="31" idx="2"/>
          </p:cNvCxnSpPr>
          <p:nvPr/>
        </p:nvCxnSpPr>
        <p:spPr>
          <a:xfrm flipV="1">
            <a:off x="1336752" y="3491217"/>
            <a:ext cx="1003860" cy="152400"/>
          </a:xfrm>
          <a:prstGeom prst="line">
            <a:avLst/>
          </a:prstGeom>
          <a:ln>
            <a:solidFill>
              <a:srgbClr val="C1272D">
                <a:alpha val="34000"/>
              </a:srgb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a:extLst>
              <a:ext uri="{FF2B5EF4-FFF2-40B4-BE49-F238E27FC236}">
                <a16:creationId xmlns:a16="http://schemas.microsoft.com/office/drawing/2014/main" id="{1EDCC061-EA2A-B296-53CF-42505D111C3B}"/>
              </a:ext>
            </a:extLst>
          </p:cNvPr>
          <p:cNvCxnSpPr>
            <a:cxnSpLocks/>
            <a:stCxn id="31" idx="6"/>
            <a:endCxn id="30" idx="2"/>
          </p:cNvCxnSpPr>
          <p:nvPr/>
        </p:nvCxnSpPr>
        <p:spPr>
          <a:xfrm flipV="1">
            <a:off x="2530015" y="3248682"/>
            <a:ext cx="1126915" cy="242535"/>
          </a:xfrm>
          <a:prstGeom prst="line">
            <a:avLst/>
          </a:prstGeom>
          <a:ln>
            <a:solidFill>
              <a:srgbClr val="C1272D">
                <a:alpha val="34000"/>
              </a:srgbClr>
            </a:solidFill>
          </a:ln>
        </p:spPr>
        <p:style>
          <a:lnRef idx="2">
            <a:schemeClr val="accent1"/>
          </a:lnRef>
          <a:fillRef idx="0">
            <a:schemeClr val="accent1"/>
          </a:fillRef>
          <a:effectRef idx="1">
            <a:schemeClr val="accent1"/>
          </a:effectRef>
          <a:fontRef idx="minor">
            <a:schemeClr val="tx1"/>
          </a:fontRef>
        </p:style>
      </p:cxnSp>
      <p:cxnSp>
        <p:nvCxnSpPr>
          <p:cNvPr id="47" name="Straight Connector 46">
            <a:extLst>
              <a:ext uri="{FF2B5EF4-FFF2-40B4-BE49-F238E27FC236}">
                <a16:creationId xmlns:a16="http://schemas.microsoft.com/office/drawing/2014/main" id="{F7277A5D-4E86-726B-686C-1B5A675C1824}"/>
              </a:ext>
            </a:extLst>
          </p:cNvPr>
          <p:cNvCxnSpPr>
            <a:cxnSpLocks/>
            <a:stCxn id="30" idx="6"/>
            <a:endCxn id="34" idx="2"/>
          </p:cNvCxnSpPr>
          <p:nvPr/>
        </p:nvCxnSpPr>
        <p:spPr>
          <a:xfrm>
            <a:off x="3846333" y="3248682"/>
            <a:ext cx="1013926" cy="1071151"/>
          </a:xfrm>
          <a:prstGeom prst="line">
            <a:avLst/>
          </a:prstGeom>
          <a:ln>
            <a:solidFill>
              <a:srgbClr val="C1272D">
                <a:alpha val="34000"/>
              </a:srgbClr>
            </a:solidFill>
          </a:ln>
        </p:spPr>
        <p:style>
          <a:lnRef idx="2">
            <a:schemeClr val="accent1"/>
          </a:lnRef>
          <a:fillRef idx="0">
            <a:schemeClr val="accent1"/>
          </a:fillRef>
          <a:effectRef idx="1">
            <a:schemeClr val="accent1"/>
          </a:effectRef>
          <a:fontRef idx="minor">
            <a:schemeClr val="tx1"/>
          </a:fontRef>
        </p:style>
      </p:cxnSp>
      <p:cxnSp>
        <p:nvCxnSpPr>
          <p:cNvPr id="50" name="Straight Connector 49">
            <a:extLst>
              <a:ext uri="{FF2B5EF4-FFF2-40B4-BE49-F238E27FC236}">
                <a16:creationId xmlns:a16="http://schemas.microsoft.com/office/drawing/2014/main" id="{F95440B6-7683-7C4B-1BDE-195F5E5B0C47}"/>
              </a:ext>
            </a:extLst>
          </p:cNvPr>
          <p:cNvCxnSpPr>
            <a:cxnSpLocks/>
            <a:stCxn id="34" idx="6"/>
            <a:endCxn id="33" idx="2"/>
          </p:cNvCxnSpPr>
          <p:nvPr/>
        </p:nvCxnSpPr>
        <p:spPr>
          <a:xfrm flipV="1">
            <a:off x="5049662" y="4141637"/>
            <a:ext cx="842088" cy="178196"/>
          </a:xfrm>
          <a:prstGeom prst="line">
            <a:avLst/>
          </a:prstGeom>
          <a:ln>
            <a:solidFill>
              <a:srgbClr val="C1272D">
                <a:alpha val="34000"/>
              </a:srgbClr>
            </a:solidFill>
          </a:ln>
        </p:spPr>
        <p:style>
          <a:lnRef idx="2">
            <a:schemeClr val="accent1"/>
          </a:lnRef>
          <a:fillRef idx="0">
            <a:schemeClr val="accent1"/>
          </a:fillRef>
          <a:effectRef idx="1">
            <a:schemeClr val="accent1"/>
          </a:effectRef>
          <a:fontRef idx="minor">
            <a:schemeClr val="tx1"/>
          </a:fontRef>
        </p:style>
      </p:cxnSp>
      <p:cxnSp>
        <p:nvCxnSpPr>
          <p:cNvPr id="53" name="Straight Connector 52">
            <a:extLst>
              <a:ext uri="{FF2B5EF4-FFF2-40B4-BE49-F238E27FC236}">
                <a16:creationId xmlns:a16="http://schemas.microsoft.com/office/drawing/2014/main" id="{ED4AEFD5-B15B-3A5E-852E-66C98F61E7B2}"/>
              </a:ext>
            </a:extLst>
          </p:cNvPr>
          <p:cNvCxnSpPr>
            <a:cxnSpLocks/>
            <a:stCxn id="33" idx="6"/>
            <a:endCxn id="35" idx="2"/>
          </p:cNvCxnSpPr>
          <p:nvPr/>
        </p:nvCxnSpPr>
        <p:spPr>
          <a:xfrm>
            <a:off x="6081153" y="4141637"/>
            <a:ext cx="1007145" cy="426325"/>
          </a:xfrm>
          <a:prstGeom prst="line">
            <a:avLst/>
          </a:prstGeom>
          <a:ln>
            <a:solidFill>
              <a:srgbClr val="C1272D">
                <a:alpha val="34000"/>
              </a:srgbClr>
            </a:solidFill>
          </a:ln>
        </p:spPr>
        <p:style>
          <a:lnRef idx="2">
            <a:schemeClr val="accent1"/>
          </a:lnRef>
          <a:fillRef idx="0">
            <a:schemeClr val="accent1"/>
          </a:fillRef>
          <a:effectRef idx="1">
            <a:schemeClr val="accent1"/>
          </a:effectRef>
          <a:fontRef idx="minor">
            <a:schemeClr val="tx1"/>
          </a:fontRef>
        </p:style>
      </p:cxnSp>
      <p:cxnSp>
        <p:nvCxnSpPr>
          <p:cNvPr id="56" name="Straight Connector 55">
            <a:extLst>
              <a:ext uri="{FF2B5EF4-FFF2-40B4-BE49-F238E27FC236}">
                <a16:creationId xmlns:a16="http://schemas.microsoft.com/office/drawing/2014/main" id="{0F01FE6F-F609-A9CE-EF8B-B8AA76D4445E}"/>
              </a:ext>
            </a:extLst>
          </p:cNvPr>
          <p:cNvCxnSpPr>
            <a:cxnSpLocks/>
            <a:stCxn id="35" idx="6"/>
            <a:endCxn id="36" idx="2"/>
          </p:cNvCxnSpPr>
          <p:nvPr/>
        </p:nvCxnSpPr>
        <p:spPr>
          <a:xfrm>
            <a:off x="7277701" y="4567962"/>
            <a:ext cx="1148596" cy="527525"/>
          </a:xfrm>
          <a:prstGeom prst="line">
            <a:avLst/>
          </a:prstGeom>
          <a:ln>
            <a:solidFill>
              <a:srgbClr val="C1272D">
                <a:alpha val="34000"/>
              </a:srgbClr>
            </a:solidFill>
          </a:ln>
        </p:spPr>
        <p:style>
          <a:lnRef idx="2">
            <a:schemeClr val="accent1"/>
          </a:lnRef>
          <a:fillRef idx="0">
            <a:schemeClr val="accent1"/>
          </a:fillRef>
          <a:effectRef idx="1">
            <a:schemeClr val="accent1"/>
          </a:effectRef>
          <a:fontRef idx="minor">
            <a:schemeClr val="tx1"/>
          </a:fontRef>
        </p:style>
      </p:cxnSp>
      <p:cxnSp>
        <p:nvCxnSpPr>
          <p:cNvPr id="59" name="Straight Connector 58">
            <a:extLst>
              <a:ext uri="{FF2B5EF4-FFF2-40B4-BE49-F238E27FC236}">
                <a16:creationId xmlns:a16="http://schemas.microsoft.com/office/drawing/2014/main" id="{B0295CC3-4066-7573-7440-33DABCD1D5DD}"/>
              </a:ext>
            </a:extLst>
          </p:cNvPr>
          <p:cNvCxnSpPr>
            <a:cxnSpLocks/>
            <a:stCxn id="36" idx="6"/>
            <a:endCxn id="37" idx="2"/>
          </p:cNvCxnSpPr>
          <p:nvPr/>
        </p:nvCxnSpPr>
        <p:spPr>
          <a:xfrm>
            <a:off x="8615700" y="5095487"/>
            <a:ext cx="1519188" cy="144449"/>
          </a:xfrm>
          <a:prstGeom prst="line">
            <a:avLst/>
          </a:prstGeom>
          <a:ln>
            <a:solidFill>
              <a:srgbClr val="C1272D">
                <a:alpha val="34000"/>
              </a:srgbClr>
            </a:solidFill>
          </a:ln>
        </p:spPr>
        <p:style>
          <a:lnRef idx="2">
            <a:schemeClr val="accent1"/>
          </a:lnRef>
          <a:fillRef idx="0">
            <a:schemeClr val="accent1"/>
          </a:fillRef>
          <a:effectRef idx="1">
            <a:schemeClr val="accent1"/>
          </a:effectRef>
          <a:fontRef idx="minor">
            <a:schemeClr val="tx1"/>
          </a:fontRef>
        </p:style>
      </p:cxnSp>
      <p:sp>
        <p:nvSpPr>
          <p:cNvPr id="61" name="TextBox 60">
            <a:extLst>
              <a:ext uri="{FF2B5EF4-FFF2-40B4-BE49-F238E27FC236}">
                <a16:creationId xmlns:a16="http://schemas.microsoft.com/office/drawing/2014/main" id="{6AFBCF38-15B4-6EE4-C0FD-C0A5110707B8}"/>
              </a:ext>
            </a:extLst>
          </p:cNvPr>
          <p:cNvSpPr txBox="1"/>
          <p:nvPr/>
        </p:nvSpPr>
        <p:spPr>
          <a:xfrm>
            <a:off x="1147349" y="2715754"/>
            <a:ext cx="954851" cy="400110"/>
          </a:xfrm>
          <a:prstGeom prst="rect">
            <a:avLst/>
          </a:prstGeom>
          <a:noFill/>
        </p:spPr>
        <p:txBody>
          <a:bodyPr wrap="square" rtlCol="0">
            <a:spAutoFit/>
          </a:bodyPr>
          <a:lstStyle/>
          <a:p>
            <a:pPr algn="r"/>
            <a:r>
              <a:rPr lang="pl-PL" sz="2000">
                <a:solidFill>
                  <a:srgbClr val="B1B1B1"/>
                </a:solidFill>
                <a:latin typeface="Aptos SemiBold" panose="020B0004020202020204" pitchFamily="34" charset="0"/>
              </a:rPr>
              <a:t>44%</a:t>
            </a:r>
          </a:p>
        </p:txBody>
      </p:sp>
      <p:sp>
        <p:nvSpPr>
          <p:cNvPr id="62" name="TextBox 61">
            <a:extLst>
              <a:ext uri="{FF2B5EF4-FFF2-40B4-BE49-F238E27FC236}">
                <a16:creationId xmlns:a16="http://schemas.microsoft.com/office/drawing/2014/main" id="{63BC6E9D-2162-9E8C-33B4-0D93D282DC83}"/>
              </a:ext>
            </a:extLst>
          </p:cNvPr>
          <p:cNvSpPr txBox="1"/>
          <p:nvPr/>
        </p:nvSpPr>
        <p:spPr>
          <a:xfrm>
            <a:off x="2298683" y="3248505"/>
            <a:ext cx="954851" cy="400110"/>
          </a:xfrm>
          <a:prstGeom prst="rect">
            <a:avLst/>
          </a:prstGeom>
          <a:noFill/>
        </p:spPr>
        <p:txBody>
          <a:bodyPr wrap="square" rtlCol="0">
            <a:spAutoFit/>
          </a:bodyPr>
          <a:lstStyle/>
          <a:p>
            <a:pPr algn="r"/>
            <a:r>
              <a:rPr lang="pl-PL" sz="2000">
                <a:solidFill>
                  <a:srgbClr val="B1B1B1"/>
                </a:solidFill>
                <a:latin typeface="Aptos SemiBold" panose="020B0004020202020204" pitchFamily="34" charset="0"/>
              </a:rPr>
              <a:t>37%</a:t>
            </a:r>
          </a:p>
        </p:txBody>
      </p:sp>
      <p:sp>
        <p:nvSpPr>
          <p:cNvPr id="63" name="TextBox 62">
            <a:extLst>
              <a:ext uri="{FF2B5EF4-FFF2-40B4-BE49-F238E27FC236}">
                <a16:creationId xmlns:a16="http://schemas.microsoft.com/office/drawing/2014/main" id="{112D24E2-A94F-181F-3D19-89DD8D3087F2}"/>
              </a:ext>
            </a:extLst>
          </p:cNvPr>
          <p:cNvSpPr txBox="1"/>
          <p:nvPr/>
        </p:nvSpPr>
        <p:spPr>
          <a:xfrm>
            <a:off x="3612377" y="3361708"/>
            <a:ext cx="954851" cy="400110"/>
          </a:xfrm>
          <a:prstGeom prst="rect">
            <a:avLst/>
          </a:prstGeom>
          <a:noFill/>
        </p:spPr>
        <p:txBody>
          <a:bodyPr wrap="square" rtlCol="0">
            <a:spAutoFit/>
          </a:bodyPr>
          <a:lstStyle/>
          <a:p>
            <a:pPr algn="r"/>
            <a:r>
              <a:rPr lang="pl-PL" sz="2000">
                <a:solidFill>
                  <a:srgbClr val="B1B1B1"/>
                </a:solidFill>
                <a:latin typeface="Aptos SemiBold" panose="020B0004020202020204" pitchFamily="34" charset="0"/>
              </a:rPr>
              <a:t>36%</a:t>
            </a:r>
          </a:p>
        </p:txBody>
      </p:sp>
      <p:sp>
        <p:nvSpPr>
          <p:cNvPr id="64" name="TextBox 63">
            <a:extLst>
              <a:ext uri="{FF2B5EF4-FFF2-40B4-BE49-F238E27FC236}">
                <a16:creationId xmlns:a16="http://schemas.microsoft.com/office/drawing/2014/main" id="{45F62207-4365-6868-7CFF-9006DB53B964}"/>
              </a:ext>
            </a:extLst>
          </p:cNvPr>
          <p:cNvSpPr txBox="1"/>
          <p:nvPr/>
        </p:nvSpPr>
        <p:spPr>
          <a:xfrm>
            <a:off x="4830599" y="3337565"/>
            <a:ext cx="954851" cy="400110"/>
          </a:xfrm>
          <a:prstGeom prst="rect">
            <a:avLst/>
          </a:prstGeom>
          <a:noFill/>
        </p:spPr>
        <p:txBody>
          <a:bodyPr wrap="square" rtlCol="0">
            <a:spAutoFit/>
          </a:bodyPr>
          <a:lstStyle/>
          <a:p>
            <a:pPr algn="r"/>
            <a:r>
              <a:rPr lang="pl-PL" sz="2000">
                <a:solidFill>
                  <a:srgbClr val="B1B1B1"/>
                </a:solidFill>
                <a:latin typeface="Aptos SemiBold" panose="020B0004020202020204" pitchFamily="34" charset="0"/>
              </a:rPr>
              <a:t>33%</a:t>
            </a:r>
          </a:p>
        </p:txBody>
      </p:sp>
      <p:sp>
        <p:nvSpPr>
          <p:cNvPr id="65" name="TextBox 64">
            <a:extLst>
              <a:ext uri="{FF2B5EF4-FFF2-40B4-BE49-F238E27FC236}">
                <a16:creationId xmlns:a16="http://schemas.microsoft.com/office/drawing/2014/main" id="{2B966A4E-D412-5E91-2305-AFDEB4193DE9}"/>
              </a:ext>
            </a:extLst>
          </p:cNvPr>
          <p:cNvSpPr txBox="1"/>
          <p:nvPr/>
        </p:nvSpPr>
        <p:spPr>
          <a:xfrm>
            <a:off x="5872070" y="3422806"/>
            <a:ext cx="954851" cy="400110"/>
          </a:xfrm>
          <a:prstGeom prst="rect">
            <a:avLst/>
          </a:prstGeom>
          <a:noFill/>
        </p:spPr>
        <p:txBody>
          <a:bodyPr wrap="square" rtlCol="0">
            <a:spAutoFit/>
          </a:bodyPr>
          <a:lstStyle/>
          <a:p>
            <a:pPr algn="r"/>
            <a:r>
              <a:rPr lang="pl-PL" sz="2000">
                <a:solidFill>
                  <a:srgbClr val="B1B1B1"/>
                </a:solidFill>
                <a:latin typeface="Aptos SemiBold" panose="020B0004020202020204" pitchFamily="34" charset="0"/>
              </a:rPr>
              <a:t>26%</a:t>
            </a:r>
          </a:p>
        </p:txBody>
      </p:sp>
      <p:sp>
        <p:nvSpPr>
          <p:cNvPr id="66" name="TextBox 65">
            <a:extLst>
              <a:ext uri="{FF2B5EF4-FFF2-40B4-BE49-F238E27FC236}">
                <a16:creationId xmlns:a16="http://schemas.microsoft.com/office/drawing/2014/main" id="{CFB24622-366C-AF99-446D-2499C9173E34}"/>
              </a:ext>
            </a:extLst>
          </p:cNvPr>
          <p:cNvSpPr txBox="1"/>
          <p:nvPr/>
        </p:nvSpPr>
        <p:spPr>
          <a:xfrm>
            <a:off x="7019627" y="3585839"/>
            <a:ext cx="954851" cy="400110"/>
          </a:xfrm>
          <a:prstGeom prst="rect">
            <a:avLst/>
          </a:prstGeom>
          <a:noFill/>
        </p:spPr>
        <p:txBody>
          <a:bodyPr wrap="square" rtlCol="0">
            <a:spAutoFit/>
          </a:bodyPr>
          <a:lstStyle/>
          <a:p>
            <a:pPr algn="r"/>
            <a:r>
              <a:rPr lang="pl-PL" sz="2000">
                <a:solidFill>
                  <a:srgbClr val="B1B1B1"/>
                </a:solidFill>
                <a:latin typeface="Aptos SemiBold" panose="020B0004020202020204" pitchFamily="34" charset="0"/>
              </a:rPr>
              <a:t>24%</a:t>
            </a:r>
          </a:p>
        </p:txBody>
      </p:sp>
      <p:sp>
        <p:nvSpPr>
          <p:cNvPr id="67" name="TextBox 66">
            <a:extLst>
              <a:ext uri="{FF2B5EF4-FFF2-40B4-BE49-F238E27FC236}">
                <a16:creationId xmlns:a16="http://schemas.microsoft.com/office/drawing/2014/main" id="{55EB7314-3570-15DB-8BF6-324183FF5EBC}"/>
              </a:ext>
            </a:extLst>
          </p:cNvPr>
          <p:cNvSpPr txBox="1"/>
          <p:nvPr/>
        </p:nvSpPr>
        <p:spPr>
          <a:xfrm>
            <a:off x="8289215" y="4113298"/>
            <a:ext cx="954851" cy="400110"/>
          </a:xfrm>
          <a:prstGeom prst="rect">
            <a:avLst/>
          </a:prstGeom>
          <a:noFill/>
        </p:spPr>
        <p:txBody>
          <a:bodyPr wrap="square" rtlCol="0">
            <a:spAutoFit/>
          </a:bodyPr>
          <a:lstStyle/>
          <a:p>
            <a:pPr algn="r"/>
            <a:r>
              <a:rPr lang="pl-PL" sz="2000">
                <a:solidFill>
                  <a:srgbClr val="B1B1B1"/>
                </a:solidFill>
                <a:latin typeface="Aptos SemiBold" panose="020B0004020202020204" pitchFamily="34" charset="0"/>
              </a:rPr>
              <a:t>16%</a:t>
            </a:r>
          </a:p>
        </p:txBody>
      </p:sp>
      <p:sp>
        <p:nvSpPr>
          <p:cNvPr id="68" name="TextBox 67">
            <a:extLst>
              <a:ext uri="{FF2B5EF4-FFF2-40B4-BE49-F238E27FC236}">
                <a16:creationId xmlns:a16="http://schemas.microsoft.com/office/drawing/2014/main" id="{880286BD-D183-B9EB-0E25-A69A71FF644E}"/>
              </a:ext>
            </a:extLst>
          </p:cNvPr>
          <p:cNvSpPr txBox="1"/>
          <p:nvPr/>
        </p:nvSpPr>
        <p:spPr>
          <a:xfrm>
            <a:off x="9993415" y="4406869"/>
            <a:ext cx="954851" cy="400110"/>
          </a:xfrm>
          <a:prstGeom prst="rect">
            <a:avLst/>
          </a:prstGeom>
          <a:noFill/>
        </p:spPr>
        <p:txBody>
          <a:bodyPr wrap="square" rtlCol="0">
            <a:spAutoFit/>
          </a:bodyPr>
          <a:lstStyle/>
          <a:p>
            <a:pPr algn="r"/>
            <a:r>
              <a:rPr lang="pl-PL" sz="2000">
                <a:solidFill>
                  <a:srgbClr val="B1B1B1"/>
                </a:solidFill>
                <a:latin typeface="Aptos SemiBold" panose="020B0004020202020204" pitchFamily="34" charset="0"/>
              </a:rPr>
              <a:t>7%</a:t>
            </a:r>
          </a:p>
        </p:txBody>
      </p:sp>
      <p:sp>
        <p:nvSpPr>
          <p:cNvPr id="94" name="Oval 93">
            <a:extLst>
              <a:ext uri="{FF2B5EF4-FFF2-40B4-BE49-F238E27FC236}">
                <a16:creationId xmlns:a16="http://schemas.microsoft.com/office/drawing/2014/main" id="{94DD7F5F-CD6A-D514-86D3-221110FFE28F}"/>
              </a:ext>
            </a:extLst>
          </p:cNvPr>
          <p:cNvSpPr/>
          <p:nvPr/>
        </p:nvSpPr>
        <p:spPr>
          <a:xfrm>
            <a:off x="9144652" y="2343769"/>
            <a:ext cx="189403" cy="189403"/>
          </a:xfrm>
          <a:prstGeom prst="ellipse">
            <a:avLst/>
          </a:prstGeom>
          <a:solidFill>
            <a:srgbClr val="B1B1B1"/>
          </a:solidFill>
          <a:ln w="28575">
            <a:solidFill>
              <a:srgbClr val="B1B1B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95" name="Oval 94">
            <a:extLst>
              <a:ext uri="{FF2B5EF4-FFF2-40B4-BE49-F238E27FC236}">
                <a16:creationId xmlns:a16="http://schemas.microsoft.com/office/drawing/2014/main" id="{27389B7B-DA56-58C2-2AEF-AC3318F3CBF3}"/>
              </a:ext>
            </a:extLst>
          </p:cNvPr>
          <p:cNvSpPr/>
          <p:nvPr/>
        </p:nvSpPr>
        <p:spPr>
          <a:xfrm>
            <a:off x="9143766" y="1892322"/>
            <a:ext cx="189403" cy="189403"/>
          </a:xfrm>
          <a:prstGeom prst="ellipse">
            <a:avLst/>
          </a:prstGeom>
          <a:solidFill>
            <a:srgbClr val="C1272D"/>
          </a:solidFill>
          <a:ln w="28575">
            <a:solidFill>
              <a:srgbClr val="C127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96" name="TextBox 95">
            <a:extLst>
              <a:ext uri="{FF2B5EF4-FFF2-40B4-BE49-F238E27FC236}">
                <a16:creationId xmlns:a16="http://schemas.microsoft.com/office/drawing/2014/main" id="{A5B0DCA9-8367-284C-00D0-EEA6D52CB732}"/>
              </a:ext>
            </a:extLst>
          </p:cNvPr>
          <p:cNvSpPr txBox="1"/>
          <p:nvPr/>
        </p:nvSpPr>
        <p:spPr>
          <a:xfrm>
            <a:off x="9361118" y="1852349"/>
            <a:ext cx="1722518" cy="276999"/>
          </a:xfrm>
          <a:prstGeom prst="rect">
            <a:avLst/>
          </a:prstGeom>
          <a:noFill/>
        </p:spPr>
        <p:txBody>
          <a:bodyPr wrap="square" rtlCol="0">
            <a:spAutoFit/>
          </a:bodyPr>
          <a:lstStyle/>
          <a:p>
            <a:r>
              <a:rPr lang="pl-PL" sz="1200">
                <a:solidFill>
                  <a:schemeClr val="bg2">
                    <a:lumMod val="75000"/>
                  </a:schemeClr>
                </a:solidFill>
              </a:rPr>
              <a:t>dzieci ogółem</a:t>
            </a:r>
          </a:p>
        </p:txBody>
      </p:sp>
      <p:sp>
        <p:nvSpPr>
          <p:cNvPr id="97" name="TextBox 96">
            <a:extLst>
              <a:ext uri="{FF2B5EF4-FFF2-40B4-BE49-F238E27FC236}">
                <a16:creationId xmlns:a16="http://schemas.microsoft.com/office/drawing/2014/main" id="{316C39FC-5951-5D31-0A9E-2AB7C738C3A8}"/>
              </a:ext>
            </a:extLst>
          </p:cNvPr>
          <p:cNvSpPr txBox="1"/>
          <p:nvPr/>
        </p:nvSpPr>
        <p:spPr>
          <a:xfrm>
            <a:off x="9374174" y="2299970"/>
            <a:ext cx="2019037" cy="276999"/>
          </a:xfrm>
          <a:prstGeom prst="rect">
            <a:avLst/>
          </a:prstGeom>
          <a:noFill/>
        </p:spPr>
        <p:txBody>
          <a:bodyPr wrap="square" rtlCol="0">
            <a:spAutoFit/>
          </a:bodyPr>
          <a:lstStyle/>
          <a:p>
            <a:r>
              <a:rPr lang="pl-PL" sz="1200" dirty="0">
                <a:solidFill>
                  <a:schemeClr val="bg2">
                    <a:lumMod val="75000"/>
                  </a:schemeClr>
                </a:solidFill>
              </a:rPr>
              <a:t>dzieci </a:t>
            </a:r>
            <a:r>
              <a:rPr lang="pl-PL" sz="1200" dirty="0" err="1">
                <a:solidFill>
                  <a:schemeClr val="bg2">
                    <a:lumMod val="75000"/>
                  </a:schemeClr>
                </a:solidFill>
              </a:rPr>
              <a:t>wysokowrażliwe</a:t>
            </a:r>
            <a:endParaRPr lang="pl-PL" sz="1200" dirty="0">
              <a:solidFill>
                <a:schemeClr val="bg2">
                  <a:lumMod val="75000"/>
                </a:schemeClr>
              </a:solidFill>
            </a:endParaRPr>
          </a:p>
        </p:txBody>
      </p:sp>
      <p:pic>
        <p:nvPicPr>
          <p:cNvPr id="3" name="Graphic 2">
            <a:extLst>
              <a:ext uri="{FF2B5EF4-FFF2-40B4-BE49-F238E27FC236}">
                <a16:creationId xmlns:a16="http://schemas.microsoft.com/office/drawing/2014/main" id="{0C00403C-81F7-0679-2E7B-A3A2BBFE200B}"/>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4"/>
              </a:ext>
            </a:extLst>
          </a:blip>
          <a:stretch>
            <a:fillRect/>
          </a:stretch>
        </p:blipFill>
        <p:spPr>
          <a:xfrm>
            <a:off x="9200682" y="367323"/>
            <a:ext cx="1162520" cy="190384"/>
          </a:xfrm>
          <a:prstGeom prst="rect">
            <a:avLst/>
          </a:prstGeom>
        </p:spPr>
      </p:pic>
    </p:spTree>
    <p:extLst>
      <p:ext uri="{BB962C8B-B14F-4D97-AF65-F5344CB8AC3E}">
        <p14:creationId xmlns:p14="http://schemas.microsoft.com/office/powerpoint/2010/main" val="57440480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a:extLst>
            <a:ext uri="{FF2B5EF4-FFF2-40B4-BE49-F238E27FC236}">
              <a16:creationId xmlns:a16="http://schemas.microsoft.com/office/drawing/2014/main" id="{02D2B7D1-68FC-DECA-66D3-19176139806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AF6E159-25F7-0E27-9AFD-8558AE96093A}"/>
              </a:ext>
            </a:extLst>
          </p:cNvPr>
          <p:cNvSpPr txBox="1"/>
          <p:nvPr/>
        </p:nvSpPr>
        <p:spPr>
          <a:xfrm>
            <a:off x="536896" y="541788"/>
            <a:ext cx="8819679" cy="938719"/>
          </a:xfrm>
          <a:prstGeom prst="rect">
            <a:avLst/>
          </a:prstGeom>
          <a:noFill/>
        </p:spPr>
        <p:txBody>
          <a:bodyPr wrap="square" rtlCol="0">
            <a:spAutoFit/>
          </a:bodyPr>
          <a:lstStyle/>
          <a:p>
            <a:r>
              <a:rPr lang="pl-PL" sz="5500" dirty="0">
                <a:solidFill>
                  <a:schemeClr val="bg1"/>
                </a:solidFill>
                <a:latin typeface="Aptos ExtraBold" panose="020B0004020202020204" pitchFamily="34" charset="0"/>
              </a:rPr>
              <a:t>Ryzyka AI</a:t>
            </a:r>
            <a:endParaRPr lang="en-US" sz="6000" dirty="0">
              <a:latin typeface="Aptos ExtraBold" panose="020B0004020202020204" pitchFamily="34" charset="0"/>
            </a:endParaRPr>
          </a:p>
        </p:txBody>
      </p:sp>
      <p:sp>
        <p:nvSpPr>
          <p:cNvPr id="6" name="TextBox 5">
            <a:extLst>
              <a:ext uri="{FF2B5EF4-FFF2-40B4-BE49-F238E27FC236}">
                <a16:creationId xmlns:a16="http://schemas.microsoft.com/office/drawing/2014/main" id="{26AA4491-D79A-A48A-52B4-41D7BB85C3F5}"/>
              </a:ext>
            </a:extLst>
          </p:cNvPr>
          <p:cNvSpPr txBox="1"/>
          <p:nvPr/>
        </p:nvSpPr>
        <p:spPr>
          <a:xfrm>
            <a:off x="2268376" y="2671096"/>
            <a:ext cx="4144833" cy="1446550"/>
          </a:xfrm>
          <a:prstGeom prst="rect">
            <a:avLst/>
          </a:prstGeom>
          <a:noFill/>
        </p:spPr>
        <p:txBody>
          <a:bodyPr wrap="square" rtlCol="0">
            <a:spAutoFit/>
          </a:bodyPr>
          <a:lstStyle/>
          <a:p>
            <a:r>
              <a:rPr lang="pl-PL" sz="8800">
                <a:solidFill>
                  <a:srgbClr val="C1272D"/>
                </a:solidFill>
                <a:latin typeface="Aptos ExtraBold" panose="020B0004020202020204" pitchFamily="34" charset="0"/>
              </a:rPr>
              <a:t>33%</a:t>
            </a:r>
          </a:p>
        </p:txBody>
      </p:sp>
      <p:sp>
        <p:nvSpPr>
          <p:cNvPr id="8" name="TextBox 7">
            <a:extLst>
              <a:ext uri="{FF2B5EF4-FFF2-40B4-BE49-F238E27FC236}">
                <a16:creationId xmlns:a16="http://schemas.microsoft.com/office/drawing/2014/main" id="{9008B22B-660D-4527-01AD-CC5B5439E76F}"/>
              </a:ext>
            </a:extLst>
          </p:cNvPr>
          <p:cNvSpPr txBox="1"/>
          <p:nvPr/>
        </p:nvSpPr>
        <p:spPr>
          <a:xfrm>
            <a:off x="2268376" y="4002870"/>
            <a:ext cx="4419591" cy="1246495"/>
          </a:xfrm>
          <a:prstGeom prst="rect">
            <a:avLst/>
          </a:prstGeom>
          <a:noFill/>
        </p:spPr>
        <p:txBody>
          <a:bodyPr wrap="square" rtlCol="0">
            <a:spAutoFit/>
          </a:bodyPr>
          <a:lstStyle/>
          <a:p>
            <a:r>
              <a:rPr lang="pl-PL" sz="2500">
                <a:solidFill>
                  <a:schemeClr val="bg1"/>
                </a:solidFill>
                <a:latin typeface="Aptos SemiBold" panose="020B0004020202020204" pitchFamily="34" charset="0"/>
              </a:rPr>
              <a:t>na ważny temat wolało rozmawiać z AI niż</a:t>
            </a:r>
          </a:p>
          <a:p>
            <a:r>
              <a:rPr lang="pl-PL" sz="2500">
                <a:solidFill>
                  <a:schemeClr val="bg1"/>
                </a:solidFill>
                <a:latin typeface="Aptos SemiBold" panose="020B0004020202020204" pitchFamily="34" charset="0"/>
              </a:rPr>
              <a:t>z rodzicami</a:t>
            </a:r>
          </a:p>
        </p:txBody>
      </p:sp>
      <p:sp>
        <p:nvSpPr>
          <p:cNvPr id="5" name="TextBox 4">
            <a:extLst>
              <a:ext uri="{FF2B5EF4-FFF2-40B4-BE49-F238E27FC236}">
                <a16:creationId xmlns:a16="http://schemas.microsoft.com/office/drawing/2014/main" id="{4EE66D08-D91A-8795-1CAF-91F26F9831BB}"/>
              </a:ext>
            </a:extLst>
          </p:cNvPr>
          <p:cNvSpPr txBox="1"/>
          <p:nvPr/>
        </p:nvSpPr>
        <p:spPr>
          <a:xfrm>
            <a:off x="560888" y="1685570"/>
            <a:ext cx="7302952" cy="477054"/>
          </a:xfrm>
          <a:prstGeom prst="rect">
            <a:avLst/>
          </a:prstGeom>
          <a:noFill/>
        </p:spPr>
        <p:txBody>
          <a:bodyPr wrap="square" rtlCol="0">
            <a:spAutoFit/>
          </a:bodyPr>
          <a:lstStyle/>
          <a:p>
            <a:r>
              <a:rPr lang="pl-PL" sz="2500" dirty="0">
                <a:solidFill>
                  <a:schemeClr val="bg1"/>
                </a:solidFill>
                <a:latin typeface="Aptos SemiBold" panose="020B0004020202020204" pitchFamily="34" charset="0"/>
              </a:rPr>
              <a:t>Nowy, lepszy przyjaciel?</a:t>
            </a:r>
          </a:p>
        </p:txBody>
      </p:sp>
      <p:graphicFrame>
        <p:nvGraphicFramePr>
          <p:cNvPr id="10" name="Chart 9">
            <a:extLst>
              <a:ext uri="{FF2B5EF4-FFF2-40B4-BE49-F238E27FC236}">
                <a16:creationId xmlns:a16="http://schemas.microsoft.com/office/drawing/2014/main" id="{A7812BB4-5B9A-831E-DC4F-88E714295DD6}"/>
              </a:ext>
            </a:extLst>
          </p:cNvPr>
          <p:cNvGraphicFramePr/>
          <p:nvPr>
            <p:extLst>
              <p:ext uri="{D42A27DB-BD31-4B8C-83A1-F6EECF244321}">
                <p14:modId xmlns:p14="http://schemas.microsoft.com/office/powerpoint/2010/main" val="1419410227"/>
              </p:ext>
            </p:extLst>
          </p:nvPr>
        </p:nvGraphicFramePr>
        <p:xfrm>
          <a:off x="4511040" y="719666"/>
          <a:ext cx="8128000" cy="5418667"/>
        </p:xfrm>
        <a:graphic>
          <a:graphicData uri="http://schemas.openxmlformats.org/drawingml/2006/chart">
            <c:chart xmlns:c="http://schemas.openxmlformats.org/drawingml/2006/chart" xmlns:r="http://schemas.openxmlformats.org/officeDocument/2006/relationships" r:id="rId4"/>
          </a:graphicData>
        </a:graphic>
      </p:graphicFrame>
      <p:sp>
        <p:nvSpPr>
          <p:cNvPr id="11" name="TextBox 10">
            <a:extLst>
              <a:ext uri="{FF2B5EF4-FFF2-40B4-BE49-F238E27FC236}">
                <a16:creationId xmlns:a16="http://schemas.microsoft.com/office/drawing/2014/main" id="{581AEF7E-9802-A707-70FA-ACC76C85A31E}"/>
              </a:ext>
            </a:extLst>
          </p:cNvPr>
          <p:cNvSpPr txBox="1"/>
          <p:nvPr/>
        </p:nvSpPr>
        <p:spPr>
          <a:xfrm>
            <a:off x="5712264" y="5784390"/>
            <a:ext cx="1675858" cy="707886"/>
          </a:xfrm>
          <a:prstGeom prst="rect">
            <a:avLst/>
          </a:prstGeom>
          <a:noFill/>
        </p:spPr>
        <p:txBody>
          <a:bodyPr wrap="square" rtlCol="0">
            <a:spAutoFit/>
          </a:bodyPr>
          <a:lstStyle/>
          <a:p>
            <a:pPr algn="r"/>
            <a:r>
              <a:rPr lang="pl-PL" sz="2000">
                <a:solidFill>
                  <a:schemeClr val="bg1"/>
                </a:solidFill>
                <a:latin typeface="Aptos SemiBold" panose="020B0004020202020204" pitchFamily="34" charset="0"/>
              </a:rPr>
              <a:t>1% brak odpowiedzi</a:t>
            </a:r>
          </a:p>
        </p:txBody>
      </p:sp>
      <p:sp>
        <p:nvSpPr>
          <p:cNvPr id="12" name="TextBox 11">
            <a:extLst>
              <a:ext uri="{FF2B5EF4-FFF2-40B4-BE49-F238E27FC236}">
                <a16:creationId xmlns:a16="http://schemas.microsoft.com/office/drawing/2014/main" id="{4A590A3B-8AAB-93EF-694E-FED5105FB956}"/>
              </a:ext>
            </a:extLst>
          </p:cNvPr>
          <p:cNvSpPr txBox="1"/>
          <p:nvPr/>
        </p:nvSpPr>
        <p:spPr>
          <a:xfrm>
            <a:off x="7388122" y="2793756"/>
            <a:ext cx="2535502" cy="1015663"/>
          </a:xfrm>
          <a:prstGeom prst="rect">
            <a:avLst/>
          </a:prstGeom>
          <a:noFill/>
        </p:spPr>
        <p:txBody>
          <a:bodyPr wrap="square" rtlCol="0">
            <a:spAutoFit/>
          </a:bodyPr>
          <a:lstStyle/>
          <a:p>
            <a:pPr algn="r"/>
            <a:r>
              <a:rPr lang="pl-PL" sz="2000">
                <a:solidFill>
                  <a:schemeClr val="bg1"/>
                </a:solidFill>
                <a:latin typeface="Aptos SemiBold" panose="020B0004020202020204" pitchFamily="34" charset="0"/>
              </a:rPr>
              <a:t>66%</a:t>
            </a:r>
          </a:p>
          <a:p>
            <a:pPr algn="r"/>
            <a:r>
              <a:rPr lang="pl-PL" sz="2000">
                <a:solidFill>
                  <a:schemeClr val="bg1"/>
                </a:solidFill>
                <a:latin typeface="Aptos SemiBold" panose="020B0004020202020204" pitchFamily="34" charset="0"/>
              </a:rPr>
              <a:t>wolało rozmawiać </a:t>
            </a:r>
          </a:p>
          <a:p>
            <a:pPr algn="r"/>
            <a:r>
              <a:rPr lang="pl-PL" sz="2000">
                <a:solidFill>
                  <a:schemeClr val="bg1"/>
                </a:solidFill>
                <a:latin typeface="Aptos SemiBold" panose="020B0004020202020204" pitchFamily="34" charset="0"/>
              </a:rPr>
              <a:t>z drugą osobą</a:t>
            </a:r>
          </a:p>
        </p:txBody>
      </p:sp>
      <p:cxnSp>
        <p:nvCxnSpPr>
          <p:cNvPr id="14" name="Straight Connector 13">
            <a:extLst>
              <a:ext uri="{FF2B5EF4-FFF2-40B4-BE49-F238E27FC236}">
                <a16:creationId xmlns:a16="http://schemas.microsoft.com/office/drawing/2014/main" id="{81B41358-7CED-318B-EC3B-3A755DA76DD6}"/>
              </a:ext>
            </a:extLst>
          </p:cNvPr>
          <p:cNvCxnSpPr/>
          <p:nvPr/>
        </p:nvCxnSpPr>
        <p:spPr>
          <a:xfrm>
            <a:off x="4839855" y="3429000"/>
            <a:ext cx="1477818" cy="0"/>
          </a:xfrm>
          <a:prstGeom prst="line">
            <a:avLst/>
          </a:prstGeom>
          <a:ln>
            <a:solidFill>
              <a:srgbClr val="C1272D"/>
            </a:solidFill>
          </a:ln>
        </p:spPr>
        <p:style>
          <a:lnRef idx="2">
            <a:schemeClr val="accent1"/>
          </a:lnRef>
          <a:fillRef idx="0">
            <a:schemeClr val="accent1"/>
          </a:fillRef>
          <a:effectRef idx="1">
            <a:schemeClr val="accent1"/>
          </a:effectRef>
          <a:fontRef idx="minor">
            <a:schemeClr val="tx1"/>
          </a:fontRef>
        </p:style>
      </p:cxnSp>
      <p:pic>
        <p:nvPicPr>
          <p:cNvPr id="3" name="Graphic 2">
            <a:extLst>
              <a:ext uri="{FF2B5EF4-FFF2-40B4-BE49-F238E27FC236}">
                <a16:creationId xmlns:a16="http://schemas.microsoft.com/office/drawing/2014/main" id="{CF54CB12-FE18-6D22-FEB8-D40B25ECFEA0}"/>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5"/>
              </a:ext>
            </a:extLst>
          </a:blip>
          <a:stretch>
            <a:fillRect/>
          </a:stretch>
        </p:blipFill>
        <p:spPr>
          <a:xfrm>
            <a:off x="9200682" y="367323"/>
            <a:ext cx="1162520" cy="190384"/>
          </a:xfrm>
          <a:prstGeom prst="rect">
            <a:avLst/>
          </a:prstGeom>
        </p:spPr>
      </p:pic>
    </p:spTree>
    <p:extLst>
      <p:ext uri="{BB962C8B-B14F-4D97-AF65-F5344CB8AC3E}">
        <p14:creationId xmlns:p14="http://schemas.microsoft.com/office/powerpoint/2010/main" val="245863181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a:extLst>
            <a:ext uri="{FF2B5EF4-FFF2-40B4-BE49-F238E27FC236}">
              <a16:creationId xmlns:a16="http://schemas.microsoft.com/office/drawing/2014/main" id="{7477546B-0A27-ABBA-9A25-398C1CE5675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9E0E36E-E286-88D8-BBB0-8AFC9F648F14}"/>
              </a:ext>
            </a:extLst>
          </p:cNvPr>
          <p:cNvSpPr txBox="1"/>
          <p:nvPr/>
        </p:nvSpPr>
        <p:spPr>
          <a:xfrm>
            <a:off x="536896" y="541788"/>
            <a:ext cx="8819679" cy="938719"/>
          </a:xfrm>
          <a:prstGeom prst="rect">
            <a:avLst/>
          </a:prstGeom>
          <a:noFill/>
        </p:spPr>
        <p:txBody>
          <a:bodyPr wrap="square" rtlCol="0">
            <a:spAutoFit/>
          </a:bodyPr>
          <a:lstStyle/>
          <a:p>
            <a:r>
              <a:rPr lang="pl-PL" sz="5500" dirty="0">
                <a:solidFill>
                  <a:schemeClr val="bg1"/>
                </a:solidFill>
                <a:latin typeface="Aptos ExtraBold" panose="020B0004020202020204" pitchFamily="34" charset="0"/>
              </a:rPr>
              <a:t>Ryzyka AI</a:t>
            </a:r>
            <a:endParaRPr lang="en-US" sz="6000" dirty="0">
              <a:latin typeface="Aptos ExtraBold" panose="020B0004020202020204" pitchFamily="34" charset="0"/>
            </a:endParaRPr>
          </a:p>
        </p:txBody>
      </p:sp>
      <p:sp>
        <p:nvSpPr>
          <p:cNvPr id="5" name="TextBox 4">
            <a:extLst>
              <a:ext uri="{FF2B5EF4-FFF2-40B4-BE49-F238E27FC236}">
                <a16:creationId xmlns:a16="http://schemas.microsoft.com/office/drawing/2014/main" id="{9F1CF4EB-F8EC-5E2B-5957-DE7E1CACD41C}"/>
              </a:ext>
            </a:extLst>
          </p:cNvPr>
          <p:cNvSpPr txBox="1"/>
          <p:nvPr/>
        </p:nvSpPr>
        <p:spPr>
          <a:xfrm>
            <a:off x="560888" y="1685570"/>
            <a:ext cx="7302952" cy="477054"/>
          </a:xfrm>
          <a:prstGeom prst="rect">
            <a:avLst/>
          </a:prstGeom>
          <a:noFill/>
        </p:spPr>
        <p:txBody>
          <a:bodyPr wrap="square" rtlCol="0">
            <a:spAutoFit/>
          </a:bodyPr>
          <a:lstStyle/>
          <a:p>
            <a:r>
              <a:rPr lang="pl-PL" sz="2500" dirty="0">
                <a:solidFill>
                  <a:schemeClr val="bg1"/>
                </a:solidFill>
                <a:latin typeface="Aptos SemiBold" panose="020B0004020202020204" pitchFamily="34" charset="0"/>
              </a:rPr>
              <a:t>Najmłodsze dzieci</a:t>
            </a:r>
          </a:p>
        </p:txBody>
      </p:sp>
      <p:sp>
        <p:nvSpPr>
          <p:cNvPr id="3" name="TextBox 2">
            <a:extLst>
              <a:ext uri="{FF2B5EF4-FFF2-40B4-BE49-F238E27FC236}">
                <a16:creationId xmlns:a16="http://schemas.microsoft.com/office/drawing/2014/main" id="{6F183344-E828-73DA-41E1-3C0D0134E702}"/>
              </a:ext>
            </a:extLst>
          </p:cNvPr>
          <p:cNvSpPr txBox="1"/>
          <p:nvPr/>
        </p:nvSpPr>
        <p:spPr>
          <a:xfrm>
            <a:off x="1426657" y="2705725"/>
            <a:ext cx="4144833" cy="1446550"/>
          </a:xfrm>
          <a:prstGeom prst="rect">
            <a:avLst/>
          </a:prstGeom>
          <a:noFill/>
        </p:spPr>
        <p:txBody>
          <a:bodyPr wrap="square" rtlCol="0">
            <a:spAutoFit/>
          </a:bodyPr>
          <a:lstStyle/>
          <a:p>
            <a:r>
              <a:rPr lang="pl-PL" sz="8800">
                <a:solidFill>
                  <a:srgbClr val="C1272D"/>
                </a:solidFill>
                <a:latin typeface="Aptos ExtraBold" panose="020B0004020202020204" pitchFamily="34" charset="0"/>
              </a:rPr>
              <a:t>50%</a:t>
            </a:r>
          </a:p>
        </p:txBody>
      </p:sp>
      <p:sp>
        <p:nvSpPr>
          <p:cNvPr id="4" name="TextBox 3">
            <a:extLst>
              <a:ext uri="{FF2B5EF4-FFF2-40B4-BE49-F238E27FC236}">
                <a16:creationId xmlns:a16="http://schemas.microsoft.com/office/drawing/2014/main" id="{000453AD-BB26-1A08-9B51-A4660BAA399C}"/>
              </a:ext>
            </a:extLst>
          </p:cNvPr>
          <p:cNvSpPr txBox="1"/>
          <p:nvPr/>
        </p:nvSpPr>
        <p:spPr>
          <a:xfrm>
            <a:off x="3914999" y="2998113"/>
            <a:ext cx="6747155" cy="861774"/>
          </a:xfrm>
          <a:prstGeom prst="rect">
            <a:avLst/>
          </a:prstGeom>
          <a:noFill/>
        </p:spPr>
        <p:txBody>
          <a:bodyPr wrap="square" rtlCol="0">
            <a:spAutoFit/>
          </a:bodyPr>
          <a:lstStyle/>
          <a:p>
            <a:r>
              <a:rPr lang="pl-PL" sz="2500" dirty="0">
                <a:solidFill>
                  <a:schemeClr val="bg1"/>
                </a:solidFill>
                <a:latin typeface="Aptos SemiBold" panose="020B0004020202020204" pitchFamily="34" charset="0"/>
              </a:rPr>
              <a:t>dzieci w wieku 6-11 lat czuje zaufanie do narzędzi AI</a:t>
            </a:r>
          </a:p>
        </p:txBody>
      </p:sp>
      <p:sp>
        <p:nvSpPr>
          <p:cNvPr id="7" name="TextBox 6">
            <a:extLst>
              <a:ext uri="{FF2B5EF4-FFF2-40B4-BE49-F238E27FC236}">
                <a16:creationId xmlns:a16="http://schemas.microsoft.com/office/drawing/2014/main" id="{9D1EEB30-745F-B977-EC57-E602BAC393E4}"/>
              </a:ext>
            </a:extLst>
          </p:cNvPr>
          <p:cNvSpPr txBox="1"/>
          <p:nvPr/>
        </p:nvSpPr>
        <p:spPr>
          <a:xfrm>
            <a:off x="1426657" y="4264489"/>
            <a:ext cx="4144833" cy="1446550"/>
          </a:xfrm>
          <a:prstGeom prst="rect">
            <a:avLst/>
          </a:prstGeom>
          <a:noFill/>
        </p:spPr>
        <p:txBody>
          <a:bodyPr wrap="square" rtlCol="0">
            <a:spAutoFit/>
          </a:bodyPr>
          <a:lstStyle/>
          <a:p>
            <a:r>
              <a:rPr lang="pl-PL" sz="8800">
                <a:solidFill>
                  <a:srgbClr val="C1272D"/>
                </a:solidFill>
                <a:latin typeface="Aptos ExtraBold" panose="020B0004020202020204" pitchFamily="34" charset="0"/>
              </a:rPr>
              <a:t>40%</a:t>
            </a:r>
          </a:p>
        </p:txBody>
      </p:sp>
      <p:sp>
        <p:nvSpPr>
          <p:cNvPr id="9" name="TextBox 8">
            <a:extLst>
              <a:ext uri="{FF2B5EF4-FFF2-40B4-BE49-F238E27FC236}">
                <a16:creationId xmlns:a16="http://schemas.microsoft.com/office/drawing/2014/main" id="{3D12A0C9-F840-BF69-798E-2A8C6987CCF0}"/>
              </a:ext>
            </a:extLst>
          </p:cNvPr>
          <p:cNvSpPr txBox="1"/>
          <p:nvPr/>
        </p:nvSpPr>
        <p:spPr>
          <a:xfrm>
            <a:off x="3914999" y="4556877"/>
            <a:ext cx="6747155" cy="861774"/>
          </a:xfrm>
          <a:prstGeom prst="rect">
            <a:avLst/>
          </a:prstGeom>
          <a:noFill/>
        </p:spPr>
        <p:txBody>
          <a:bodyPr wrap="square" rtlCol="0">
            <a:spAutoFit/>
          </a:bodyPr>
          <a:lstStyle/>
          <a:p>
            <a:r>
              <a:rPr lang="pl-PL" sz="2500">
                <a:solidFill>
                  <a:schemeClr val="bg1"/>
                </a:solidFill>
                <a:latin typeface="Aptos SemiBold" panose="020B0004020202020204" pitchFamily="34" charset="0"/>
              </a:rPr>
              <a:t>dzieci w wieku 6-11 lat uważa, że informacje otrzymane od AI są prawdziwe</a:t>
            </a:r>
          </a:p>
        </p:txBody>
      </p:sp>
      <p:pic>
        <p:nvPicPr>
          <p:cNvPr id="6" name="Graphic 5">
            <a:extLst>
              <a:ext uri="{FF2B5EF4-FFF2-40B4-BE49-F238E27FC236}">
                <a16:creationId xmlns:a16="http://schemas.microsoft.com/office/drawing/2014/main" id="{1E11E1FE-4AA1-B5AE-FEB7-8B0E2854530A}"/>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4"/>
              </a:ext>
            </a:extLst>
          </a:blip>
          <a:stretch>
            <a:fillRect/>
          </a:stretch>
        </p:blipFill>
        <p:spPr>
          <a:xfrm>
            <a:off x="9200682" y="367323"/>
            <a:ext cx="1162520" cy="190384"/>
          </a:xfrm>
          <a:prstGeom prst="rect">
            <a:avLst/>
          </a:prstGeom>
        </p:spPr>
      </p:pic>
    </p:spTree>
    <p:extLst>
      <p:ext uri="{BB962C8B-B14F-4D97-AF65-F5344CB8AC3E}">
        <p14:creationId xmlns:p14="http://schemas.microsoft.com/office/powerpoint/2010/main" val="23476728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a:extLst>
            <a:ext uri="{FF2B5EF4-FFF2-40B4-BE49-F238E27FC236}">
              <a16:creationId xmlns:a16="http://schemas.microsoft.com/office/drawing/2014/main" id="{E9BCE2BB-388F-BB85-365F-CC0A3CBECC74}"/>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3F6E35EF-F735-B55C-E4A7-CBD664B5D5AE}"/>
              </a:ext>
            </a:extLst>
          </p:cNvPr>
          <p:cNvSpPr txBox="1"/>
          <p:nvPr/>
        </p:nvSpPr>
        <p:spPr>
          <a:xfrm>
            <a:off x="698598" y="1753052"/>
            <a:ext cx="10794804" cy="4524315"/>
          </a:xfrm>
          <a:prstGeom prst="rect">
            <a:avLst/>
          </a:prstGeom>
          <a:noFill/>
        </p:spPr>
        <p:txBody>
          <a:bodyPr wrap="square" lIns="91440" tIns="45720" rIns="91440" bIns="45720" rtlCol="0" anchor="t">
            <a:spAutoFit/>
          </a:bodyPr>
          <a:lstStyle/>
          <a:p>
            <a:pPr marL="571500" indent="-571500">
              <a:buFont typeface="Arial" panose="020B0604020202020204" pitchFamily="34" charset="0"/>
              <a:buChar char="•"/>
            </a:pPr>
            <a:r>
              <a:rPr lang="pl-PL" sz="3600" dirty="0">
                <a:solidFill>
                  <a:schemeClr val="bg1"/>
                </a:solidFill>
                <a:latin typeface="Aptos SemiBold" panose="020B0004020202020204" pitchFamily="34" charset="0"/>
              </a:rPr>
              <a:t>Prawdziwość informacji</a:t>
            </a:r>
          </a:p>
          <a:p>
            <a:pPr marL="571500" indent="-571500">
              <a:buFont typeface="Arial" panose="020B0604020202020204" pitchFamily="34" charset="0"/>
              <a:buChar char="•"/>
            </a:pPr>
            <a:r>
              <a:rPr lang="pl-PL" sz="3600" dirty="0">
                <a:solidFill>
                  <a:schemeClr val="bg1"/>
                </a:solidFill>
                <a:latin typeface="Aptos SemiBold" panose="020B0004020202020204" pitchFamily="34" charset="0"/>
              </a:rPr>
              <a:t>Treści nieodpowiednie dla nieletnich </a:t>
            </a:r>
            <a:br>
              <a:rPr lang="pl-PL" sz="3600" dirty="0">
                <a:solidFill>
                  <a:schemeClr val="bg1"/>
                </a:solidFill>
                <a:latin typeface="Aptos SemiBold" panose="020B0004020202020204" pitchFamily="34" charset="0"/>
              </a:rPr>
            </a:br>
            <a:r>
              <a:rPr lang="pl-PL" sz="3600" dirty="0">
                <a:solidFill>
                  <a:schemeClr val="bg1"/>
                </a:solidFill>
              </a:rPr>
              <a:t>(interakcje erotyczne)</a:t>
            </a:r>
          </a:p>
          <a:p>
            <a:pPr marL="571500" indent="-571500">
              <a:buFont typeface="Arial" panose="020B0604020202020204" pitchFamily="34" charset="0"/>
              <a:buChar char="•"/>
            </a:pPr>
            <a:r>
              <a:rPr lang="pl-PL" sz="3600" dirty="0">
                <a:solidFill>
                  <a:schemeClr val="bg1"/>
                </a:solidFill>
                <a:latin typeface="Aptos SemiBold" panose="020B0004020202020204" pitchFamily="34" charset="0"/>
              </a:rPr>
              <a:t>Wyłączenie myślenia – nadużywanie AI </a:t>
            </a:r>
            <a:br>
              <a:rPr lang="pl-PL" sz="3600" dirty="0">
                <a:solidFill>
                  <a:schemeClr val="bg1"/>
                </a:solidFill>
                <a:latin typeface="Aptos SemiBold" panose="020B0004020202020204" pitchFamily="34" charset="0"/>
              </a:rPr>
            </a:br>
            <a:r>
              <a:rPr lang="pl-PL" sz="3600" dirty="0">
                <a:solidFill>
                  <a:schemeClr val="bg1"/>
                </a:solidFill>
                <a:latin typeface="Aptos SemiBold" panose="020B0004020202020204" pitchFamily="34" charset="0"/>
              </a:rPr>
              <a:t>w szkole i do odrabiania lekcji</a:t>
            </a:r>
          </a:p>
          <a:p>
            <a:pPr marL="571500" indent="-571500">
              <a:buFont typeface="Arial" panose="020B0604020202020204" pitchFamily="34" charset="0"/>
              <a:buChar char="•"/>
            </a:pPr>
            <a:r>
              <a:rPr lang="pl-PL" sz="3600" dirty="0">
                <a:solidFill>
                  <a:schemeClr val="bg1"/>
                </a:solidFill>
                <a:latin typeface="Aptos SemiBold" panose="020B0004020202020204" pitchFamily="34" charset="0"/>
              </a:rPr>
              <a:t>Uzależnienie emocjonalne</a:t>
            </a:r>
          </a:p>
          <a:p>
            <a:pPr marL="571500" indent="-571500">
              <a:buFont typeface="Arial" panose="020B0604020202020204" pitchFamily="34" charset="0"/>
              <a:buChar char="•"/>
            </a:pPr>
            <a:r>
              <a:rPr lang="pl-PL" sz="3600" dirty="0">
                <a:solidFill>
                  <a:schemeClr val="bg1"/>
                </a:solidFill>
                <a:latin typeface="Aptos SemiBold" panose="020B0004020202020204" pitchFamily="34" charset="0"/>
              </a:rPr>
              <a:t>Przetwarzanie danych wrażliwych przez LLM</a:t>
            </a:r>
          </a:p>
          <a:p>
            <a:pPr marL="571500" indent="-571500">
              <a:buFont typeface="Arial" panose="020B0604020202020204" pitchFamily="34" charset="0"/>
              <a:buChar char="•"/>
            </a:pPr>
            <a:endParaRPr lang="pl-PL" sz="3600" dirty="0">
              <a:solidFill>
                <a:schemeClr val="bg1"/>
              </a:solidFill>
              <a:latin typeface="Aptos SemiBold" panose="020B0004020202020204" pitchFamily="34" charset="0"/>
            </a:endParaRPr>
          </a:p>
        </p:txBody>
      </p:sp>
      <p:sp>
        <p:nvSpPr>
          <p:cNvPr id="2" name="TextBox 1">
            <a:extLst>
              <a:ext uri="{FF2B5EF4-FFF2-40B4-BE49-F238E27FC236}">
                <a16:creationId xmlns:a16="http://schemas.microsoft.com/office/drawing/2014/main" id="{82886D0D-CB0F-3B8F-BDB0-609153B01F47}"/>
              </a:ext>
            </a:extLst>
          </p:cNvPr>
          <p:cNvSpPr txBox="1"/>
          <p:nvPr/>
        </p:nvSpPr>
        <p:spPr>
          <a:xfrm>
            <a:off x="536896" y="541788"/>
            <a:ext cx="8819679" cy="938719"/>
          </a:xfrm>
          <a:prstGeom prst="rect">
            <a:avLst/>
          </a:prstGeom>
          <a:noFill/>
        </p:spPr>
        <p:txBody>
          <a:bodyPr wrap="square" rtlCol="0">
            <a:spAutoFit/>
          </a:bodyPr>
          <a:lstStyle/>
          <a:p>
            <a:r>
              <a:rPr lang="pl-PL" sz="5500" dirty="0">
                <a:solidFill>
                  <a:schemeClr val="bg1"/>
                </a:solidFill>
                <a:latin typeface="Aptos ExtraBold" panose="020B0004020202020204" pitchFamily="34" charset="0"/>
              </a:rPr>
              <a:t>Ryzyka AI</a:t>
            </a:r>
            <a:endParaRPr lang="en-US" sz="6000" dirty="0">
              <a:latin typeface="Aptos ExtraBold" panose="020B0004020202020204" pitchFamily="34" charset="0"/>
            </a:endParaRPr>
          </a:p>
        </p:txBody>
      </p:sp>
      <p:pic>
        <p:nvPicPr>
          <p:cNvPr id="3" name="Graphic 2">
            <a:extLst>
              <a:ext uri="{FF2B5EF4-FFF2-40B4-BE49-F238E27FC236}">
                <a16:creationId xmlns:a16="http://schemas.microsoft.com/office/drawing/2014/main" id="{3C59341F-C158-8F5F-F3FD-0E98615D9F98}"/>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4"/>
              </a:ext>
            </a:extLst>
          </a:blip>
          <a:stretch>
            <a:fillRect/>
          </a:stretch>
        </p:blipFill>
        <p:spPr>
          <a:xfrm>
            <a:off x="9200682" y="367323"/>
            <a:ext cx="1162520" cy="190384"/>
          </a:xfrm>
          <a:prstGeom prst="rect">
            <a:avLst/>
          </a:prstGeom>
        </p:spPr>
      </p:pic>
    </p:spTree>
    <p:extLst>
      <p:ext uri="{BB962C8B-B14F-4D97-AF65-F5344CB8AC3E}">
        <p14:creationId xmlns:p14="http://schemas.microsoft.com/office/powerpoint/2010/main" val="254845527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a:extLst>
            <a:ext uri="{FF2B5EF4-FFF2-40B4-BE49-F238E27FC236}">
              <a16:creationId xmlns:a16="http://schemas.microsoft.com/office/drawing/2014/main" id="{F4E811C7-A178-B5CA-1312-A2AE23E451B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E7652FB-E02A-3721-D6A8-A8C748A792D4}"/>
              </a:ext>
            </a:extLst>
          </p:cNvPr>
          <p:cNvSpPr txBox="1"/>
          <p:nvPr/>
        </p:nvSpPr>
        <p:spPr>
          <a:xfrm>
            <a:off x="536896" y="541788"/>
            <a:ext cx="8819679" cy="938719"/>
          </a:xfrm>
          <a:prstGeom prst="rect">
            <a:avLst/>
          </a:prstGeom>
          <a:noFill/>
        </p:spPr>
        <p:txBody>
          <a:bodyPr wrap="square" rtlCol="0">
            <a:spAutoFit/>
          </a:bodyPr>
          <a:lstStyle/>
          <a:p>
            <a:r>
              <a:rPr lang="pl-PL" sz="5500" dirty="0">
                <a:solidFill>
                  <a:schemeClr val="bg1"/>
                </a:solidFill>
                <a:latin typeface="Aptos ExtraBold" panose="020B0004020202020204" pitchFamily="34" charset="0"/>
              </a:rPr>
              <a:t>Jak z tym walczyć?</a:t>
            </a:r>
            <a:endParaRPr lang="en-US" sz="6000" dirty="0">
              <a:latin typeface="Aptos ExtraBold" panose="020B0004020202020204" pitchFamily="34" charset="0"/>
            </a:endParaRPr>
          </a:p>
        </p:txBody>
      </p:sp>
      <p:sp>
        <p:nvSpPr>
          <p:cNvPr id="3" name="TextBox 2">
            <a:extLst>
              <a:ext uri="{FF2B5EF4-FFF2-40B4-BE49-F238E27FC236}">
                <a16:creationId xmlns:a16="http://schemas.microsoft.com/office/drawing/2014/main" id="{8B104188-1430-4B42-85D8-0097F6BC37D8}"/>
              </a:ext>
            </a:extLst>
          </p:cNvPr>
          <p:cNvSpPr txBox="1"/>
          <p:nvPr/>
        </p:nvSpPr>
        <p:spPr>
          <a:xfrm>
            <a:off x="1674619" y="2705725"/>
            <a:ext cx="4144833" cy="1446550"/>
          </a:xfrm>
          <a:prstGeom prst="rect">
            <a:avLst/>
          </a:prstGeom>
          <a:noFill/>
        </p:spPr>
        <p:txBody>
          <a:bodyPr wrap="square" rtlCol="0">
            <a:spAutoFit/>
          </a:bodyPr>
          <a:lstStyle/>
          <a:p>
            <a:r>
              <a:rPr lang="pl-PL" sz="8800">
                <a:solidFill>
                  <a:srgbClr val="C1272D"/>
                </a:solidFill>
                <a:latin typeface="Aptos ExtraBold" panose="020B0004020202020204" pitchFamily="34" charset="0"/>
              </a:rPr>
              <a:t>83%</a:t>
            </a:r>
          </a:p>
        </p:txBody>
      </p:sp>
      <p:sp>
        <p:nvSpPr>
          <p:cNvPr id="4" name="TextBox 3">
            <a:extLst>
              <a:ext uri="{FF2B5EF4-FFF2-40B4-BE49-F238E27FC236}">
                <a16:creationId xmlns:a16="http://schemas.microsoft.com/office/drawing/2014/main" id="{2EEFAF5D-8D44-EDAA-7AA9-1D5151BD7091}"/>
              </a:ext>
            </a:extLst>
          </p:cNvPr>
          <p:cNvSpPr txBox="1"/>
          <p:nvPr/>
        </p:nvSpPr>
        <p:spPr>
          <a:xfrm>
            <a:off x="4155145" y="2805752"/>
            <a:ext cx="6747155" cy="1246495"/>
          </a:xfrm>
          <a:prstGeom prst="rect">
            <a:avLst/>
          </a:prstGeom>
          <a:noFill/>
        </p:spPr>
        <p:txBody>
          <a:bodyPr wrap="square" rtlCol="0">
            <a:spAutoFit/>
          </a:bodyPr>
          <a:lstStyle/>
          <a:p>
            <a:r>
              <a:rPr lang="pl-PL" sz="2500" dirty="0">
                <a:solidFill>
                  <a:schemeClr val="bg1"/>
                </a:solidFill>
                <a:latin typeface="Aptos SemiBold" panose="020B0004020202020204" pitchFamily="34" charset="0"/>
              </a:rPr>
              <a:t>dzieci i nastolatków deklaruje, że rodzice </a:t>
            </a:r>
          </a:p>
          <a:p>
            <a:r>
              <a:rPr lang="pl-PL" sz="2500" dirty="0">
                <a:solidFill>
                  <a:schemeClr val="bg1"/>
                </a:solidFill>
                <a:latin typeface="Aptos SemiBold" panose="020B0004020202020204" pitchFamily="34" charset="0"/>
              </a:rPr>
              <a:t>i opiekunowie są ich głównym źródłem informacji o bezpieczeństwie w Internecie</a:t>
            </a:r>
          </a:p>
        </p:txBody>
      </p:sp>
      <p:sp>
        <p:nvSpPr>
          <p:cNvPr id="5" name="TextBox 4">
            <a:extLst>
              <a:ext uri="{FF2B5EF4-FFF2-40B4-BE49-F238E27FC236}">
                <a16:creationId xmlns:a16="http://schemas.microsoft.com/office/drawing/2014/main" id="{89E25537-887C-7C5A-C9F8-539B9D2F4338}"/>
              </a:ext>
            </a:extLst>
          </p:cNvPr>
          <p:cNvSpPr txBox="1"/>
          <p:nvPr/>
        </p:nvSpPr>
        <p:spPr>
          <a:xfrm>
            <a:off x="1768336" y="5091663"/>
            <a:ext cx="2558747" cy="707886"/>
          </a:xfrm>
          <a:prstGeom prst="rect">
            <a:avLst/>
          </a:prstGeom>
          <a:noFill/>
        </p:spPr>
        <p:txBody>
          <a:bodyPr wrap="square" rtlCol="0">
            <a:spAutoFit/>
          </a:bodyPr>
          <a:lstStyle/>
          <a:p>
            <a:r>
              <a:rPr lang="pl-PL" sz="2000" dirty="0">
                <a:solidFill>
                  <a:srgbClr val="C1272D"/>
                </a:solidFill>
                <a:latin typeface="Aptos SemiBold" panose="020B0004020202020204" pitchFamily="34" charset="0"/>
              </a:rPr>
              <a:t>65% </a:t>
            </a:r>
          </a:p>
          <a:p>
            <a:r>
              <a:rPr lang="pl-PL" sz="2000" dirty="0">
                <a:solidFill>
                  <a:schemeClr val="bg1"/>
                </a:solidFill>
                <a:latin typeface="Aptos SemiBold" panose="020B0004020202020204" pitchFamily="34" charset="0"/>
              </a:rPr>
              <a:t>szkoła i nauczyciele</a:t>
            </a:r>
          </a:p>
        </p:txBody>
      </p:sp>
      <p:sp>
        <p:nvSpPr>
          <p:cNvPr id="6" name="TextBox 5">
            <a:extLst>
              <a:ext uri="{FF2B5EF4-FFF2-40B4-BE49-F238E27FC236}">
                <a16:creationId xmlns:a16="http://schemas.microsoft.com/office/drawing/2014/main" id="{6C5D3BB2-C9E2-9F40-613F-5C6398AE35BE}"/>
              </a:ext>
            </a:extLst>
          </p:cNvPr>
          <p:cNvSpPr txBox="1"/>
          <p:nvPr/>
        </p:nvSpPr>
        <p:spPr>
          <a:xfrm>
            <a:off x="4459552" y="5091663"/>
            <a:ext cx="1496684" cy="707886"/>
          </a:xfrm>
          <a:prstGeom prst="rect">
            <a:avLst/>
          </a:prstGeom>
          <a:noFill/>
        </p:spPr>
        <p:txBody>
          <a:bodyPr wrap="square" rtlCol="0">
            <a:spAutoFit/>
          </a:bodyPr>
          <a:lstStyle/>
          <a:p>
            <a:r>
              <a:rPr lang="pl-PL" sz="2000">
                <a:solidFill>
                  <a:srgbClr val="C1272D"/>
                </a:solidFill>
                <a:latin typeface="Aptos SemiBold" panose="020B0004020202020204" pitchFamily="34" charset="0"/>
              </a:rPr>
              <a:t>28% </a:t>
            </a:r>
          </a:p>
          <a:p>
            <a:r>
              <a:rPr lang="pl-PL" sz="2000">
                <a:solidFill>
                  <a:schemeClr val="bg1"/>
                </a:solidFill>
                <a:latin typeface="Aptos SemiBold" panose="020B0004020202020204" pitchFamily="34" charset="0"/>
              </a:rPr>
              <a:t>przyjaciele</a:t>
            </a:r>
          </a:p>
        </p:txBody>
      </p:sp>
      <p:sp>
        <p:nvSpPr>
          <p:cNvPr id="7" name="TextBox 6">
            <a:extLst>
              <a:ext uri="{FF2B5EF4-FFF2-40B4-BE49-F238E27FC236}">
                <a16:creationId xmlns:a16="http://schemas.microsoft.com/office/drawing/2014/main" id="{F47511C6-FC40-D802-03BA-4EA5C3B15E04}"/>
              </a:ext>
            </a:extLst>
          </p:cNvPr>
          <p:cNvSpPr txBox="1"/>
          <p:nvPr/>
        </p:nvSpPr>
        <p:spPr>
          <a:xfrm>
            <a:off x="6088705" y="5091663"/>
            <a:ext cx="1159523" cy="707886"/>
          </a:xfrm>
          <a:prstGeom prst="rect">
            <a:avLst/>
          </a:prstGeom>
          <a:noFill/>
        </p:spPr>
        <p:txBody>
          <a:bodyPr wrap="square" rtlCol="0">
            <a:spAutoFit/>
          </a:bodyPr>
          <a:lstStyle/>
          <a:p>
            <a:r>
              <a:rPr lang="pl-PL" sz="2000">
                <a:solidFill>
                  <a:srgbClr val="C1272D"/>
                </a:solidFill>
                <a:latin typeface="Aptos SemiBold" panose="020B0004020202020204" pitchFamily="34" charset="0"/>
              </a:rPr>
              <a:t>25% </a:t>
            </a:r>
          </a:p>
          <a:p>
            <a:r>
              <a:rPr lang="pl-PL" sz="2000">
                <a:solidFill>
                  <a:schemeClr val="bg1"/>
                </a:solidFill>
                <a:latin typeface="Aptos SemiBold" panose="020B0004020202020204" pitchFamily="34" charset="0"/>
              </a:rPr>
              <a:t>Internet</a:t>
            </a:r>
          </a:p>
        </p:txBody>
      </p:sp>
      <p:sp>
        <p:nvSpPr>
          <p:cNvPr id="8" name="TextBox 7">
            <a:extLst>
              <a:ext uri="{FF2B5EF4-FFF2-40B4-BE49-F238E27FC236}">
                <a16:creationId xmlns:a16="http://schemas.microsoft.com/office/drawing/2014/main" id="{FB382190-091F-2048-9BA6-BC6685004C38}"/>
              </a:ext>
            </a:extLst>
          </p:cNvPr>
          <p:cNvSpPr txBox="1"/>
          <p:nvPr/>
        </p:nvSpPr>
        <p:spPr>
          <a:xfrm>
            <a:off x="7380697" y="5091663"/>
            <a:ext cx="1625925" cy="707886"/>
          </a:xfrm>
          <a:prstGeom prst="rect">
            <a:avLst/>
          </a:prstGeom>
          <a:noFill/>
        </p:spPr>
        <p:txBody>
          <a:bodyPr wrap="square" rtlCol="0">
            <a:spAutoFit/>
          </a:bodyPr>
          <a:lstStyle/>
          <a:p>
            <a:r>
              <a:rPr lang="pl-PL" sz="2000">
                <a:solidFill>
                  <a:srgbClr val="C1272D"/>
                </a:solidFill>
                <a:latin typeface="Aptos SemiBold" panose="020B0004020202020204" pitchFamily="34" charset="0"/>
              </a:rPr>
              <a:t>17% </a:t>
            </a:r>
          </a:p>
          <a:p>
            <a:r>
              <a:rPr lang="pl-PL" sz="2000">
                <a:solidFill>
                  <a:schemeClr val="bg1"/>
                </a:solidFill>
                <a:latin typeface="Aptos SemiBold" panose="020B0004020202020204" pitchFamily="34" charset="0"/>
              </a:rPr>
              <a:t>dalsi krewni</a:t>
            </a:r>
          </a:p>
        </p:txBody>
      </p:sp>
      <p:sp>
        <p:nvSpPr>
          <p:cNvPr id="9" name="TextBox 8">
            <a:extLst>
              <a:ext uri="{FF2B5EF4-FFF2-40B4-BE49-F238E27FC236}">
                <a16:creationId xmlns:a16="http://schemas.microsoft.com/office/drawing/2014/main" id="{045E0E04-23B7-063F-7D05-A4D5582A9539}"/>
              </a:ext>
            </a:extLst>
          </p:cNvPr>
          <p:cNvSpPr txBox="1"/>
          <p:nvPr/>
        </p:nvSpPr>
        <p:spPr>
          <a:xfrm>
            <a:off x="9139091" y="5091663"/>
            <a:ext cx="1625925" cy="707886"/>
          </a:xfrm>
          <a:prstGeom prst="rect">
            <a:avLst/>
          </a:prstGeom>
          <a:noFill/>
        </p:spPr>
        <p:txBody>
          <a:bodyPr wrap="square" rtlCol="0">
            <a:spAutoFit/>
          </a:bodyPr>
          <a:lstStyle/>
          <a:p>
            <a:r>
              <a:rPr lang="pl-PL" sz="2000">
                <a:solidFill>
                  <a:srgbClr val="C1272D"/>
                </a:solidFill>
                <a:latin typeface="Aptos SemiBold" panose="020B0004020202020204" pitchFamily="34" charset="0"/>
              </a:rPr>
              <a:t>15% </a:t>
            </a:r>
          </a:p>
          <a:p>
            <a:r>
              <a:rPr lang="pl-PL" sz="2000">
                <a:solidFill>
                  <a:schemeClr val="bg1"/>
                </a:solidFill>
                <a:latin typeface="Aptos SemiBold" panose="020B0004020202020204" pitchFamily="34" charset="0"/>
              </a:rPr>
              <a:t>rodzeństwo</a:t>
            </a:r>
          </a:p>
        </p:txBody>
      </p:sp>
      <p:pic>
        <p:nvPicPr>
          <p:cNvPr id="10" name="Graphic 9">
            <a:extLst>
              <a:ext uri="{FF2B5EF4-FFF2-40B4-BE49-F238E27FC236}">
                <a16:creationId xmlns:a16="http://schemas.microsoft.com/office/drawing/2014/main" id="{F70208DD-650F-6A98-015D-0D13437070C3}"/>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4"/>
              </a:ext>
            </a:extLst>
          </a:blip>
          <a:stretch>
            <a:fillRect/>
          </a:stretch>
        </p:blipFill>
        <p:spPr>
          <a:xfrm>
            <a:off x="9200682" y="367323"/>
            <a:ext cx="1162520" cy="190384"/>
          </a:xfrm>
          <a:prstGeom prst="rect">
            <a:avLst/>
          </a:prstGeom>
        </p:spPr>
      </p:pic>
    </p:spTree>
    <p:extLst>
      <p:ext uri="{BB962C8B-B14F-4D97-AF65-F5344CB8AC3E}">
        <p14:creationId xmlns:p14="http://schemas.microsoft.com/office/powerpoint/2010/main" val="246836010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a:extLst>
            <a:ext uri="{FF2B5EF4-FFF2-40B4-BE49-F238E27FC236}">
              <a16:creationId xmlns:a16="http://schemas.microsoft.com/office/drawing/2014/main" id="{C993DDFB-A2E8-0502-F960-7507EF5ED061}"/>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000CB35-4F58-A56B-720D-822E4F78F35C}"/>
              </a:ext>
            </a:extLst>
          </p:cNvPr>
          <p:cNvSpPr txBox="1"/>
          <p:nvPr/>
        </p:nvSpPr>
        <p:spPr>
          <a:xfrm>
            <a:off x="536896" y="541788"/>
            <a:ext cx="9559494" cy="938719"/>
          </a:xfrm>
          <a:prstGeom prst="rect">
            <a:avLst/>
          </a:prstGeom>
          <a:noFill/>
        </p:spPr>
        <p:txBody>
          <a:bodyPr wrap="square" rtlCol="0">
            <a:spAutoFit/>
          </a:bodyPr>
          <a:lstStyle/>
          <a:p>
            <a:r>
              <a:rPr lang="pl-PL" sz="5500" dirty="0">
                <a:solidFill>
                  <a:schemeClr val="bg1"/>
                </a:solidFill>
                <a:latin typeface="Aptos ExtraBold" panose="020B0004020202020204" pitchFamily="34" charset="0"/>
              </a:rPr>
              <a:t>Jak z tym walczyć?</a:t>
            </a:r>
            <a:endParaRPr lang="en-US" sz="6000" dirty="0">
              <a:latin typeface="Aptos ExtraBold" panose="020B0004020202020204" pitchFamily="34" charset="0"/>
            </a:endParaRPr>
          </a:p>
        </p:txBody>
      </p:sp>
      <p:sp>
        <p:nvSpPr>
          <p:cNvPr id="7" name="TextBox 6">
            <a:extLst>
              <a:ext uri="{FF2B5EF4-FFF2-40B4-BE49-F238E27FC236}">
                <a16:creationId xmlns:a16="http://schemas.microsoft.com/office/drawing/2014/main" id="{C5D2A3CA-E28F-5EF0-0709-0BA76992BEF0}"/>
              </a:ext>
            </a:extLst>
          </p:cNvPr>
          <p:cNvSpPr txBox="1"/>
          <p:nvPr/>
        </p:nvSpPr>
        <p:spPr>
          <a:xfrm>
            <a:off x="560888" y="2730052"/>
            <a:ext cx="5211759" cy="1631216"/>
          </a:xfrm>
          <a:prstGeom prst="rect">
            <a:avLst/>
          </a:prstGeom>
          <a:noFill/>
        </p:spPr>
        <p:txBody>
          <a:bodyPr wrap="square" rtlCol="0">
            <a:spAutoFit/>
          </a:bodyPr>
          <a:lstStyle/>
          <a:p>
            <a:pPr marL="342900" indent="-342900">
              <a:buFont typeface="Arial" panose="020B0604020202020204" pitchFamily="34" charset="0"/>
              <a:buChar char="•"/>
            </a:pPr>
            <a:r>
              <a:rPr lang="pl-PL" sz="2500">
                <a:solidFill>
                  <a:schemeClr val="bg1"/>
                </a:solidFill>
                <a:latin typeface="Aptos SemiBold" panose="020B0004020202020204" pitchFamily="34" charset="0"/>
              </a:rPr>
              <a:t>Różne, trudne hasła </a:t>
            </a:r>
          </a:p>
          <a:p>
            <a:pPr marL="342900" indent="-342900">
              <a:buFont typeface="Arial" panose="020B0604020202020204" pitchFamily="34" charset="0"/>
              <a:buChar char="•"/>
            </a:pPr>
            <a:r>
              <a:rPr lang="pl-PL" sz="2500">
                <a:solidFill>
                  <a:schemeClr val="bg1"/>
                </a:solidFill>
                <a:latin typeface="Aptos SemiBold" panose="020B0004020202020204" pitchFamily="34" charset="0"/>
              </a:rPr>
              <a:t>MFA, biometria</a:t>
            </a:r>
          </a:p>
          <a:p>
            <a:pPr marL="342900" indent="-342900">
              <a:buFont typeface="Arial" panose="020B0604020202020204" pitchFamily="34" charset="0"/>
              <a:buChar char="•"/>
            </a:pPr>
            <a:r>
              <a:rPr lang="pl-PL" sz="2500">
                <a:solidFill>
                  <a:schemeClr val="bg1"/>
                </a:solidFill>
                <a:latin typeface="Aptos SemiBold" panose="020B0004020202020204" pitchFamily="34" charset="0"/>
              </a:rPr>
              <a:t>Autoryzacja i limity płatności</a:t>
            </a:r>
          </a:p>
          <a:p>
            <a:pPr marL="342900" indent="-342900">
              <a:buFont typeface="Arial" panose="020B0604020202020204" pitchFamily="34" charset="0"/>
              <a:buChar char="•"/>
            </a:pPr>
            <a:r>
              <a:rPr lang="pl-PL" sz="2500">
                <a:solidFill>
                  <a:schemeClr val="bg1"/>
                </a:solidFill>
                <a:latin typeface="Aptos SemiBold" panose="020B0004020202020204" pitchFamily="34" charset="0"/>
              </a:rPr>
              <a:t>Aktualizacje aplikacji</a:t>
            </a:r>
          </a:p>
        </p:txBody>
      </p:sp>
      <p:sp>
        <p:nvSpPr>
          <p:cNvPr id="3" name="TextBox 2">
            <a:extLst>
              <a:ext uri="{FF2B5EF4-FFF2-40B4-BE49-F238E27FC236}">
                <a16:creationId xmlns:a16="http://schemas.microsoft.com/office/drawing/2014/main" id="{BB615A33-02E0-3661-1178-FEFBE95C1DA5}"/>
              </a:ext>
            </a:extLst>
          </p:cNvPr>
          <p:cNvSpPr txBox="1"/>
          <p:nvPr/>
        </p:nvSpPr>
        <p:spPr>
          <a:xfrm>
            <a:off x="536896" y="5078953"/>
            <a:ext cx="5559104" cy="1246495"/>
          </a:xfrm>
          <a:prstGeom prst="rect">
            <a:avLst/>
          </a:prstGeom>
          <a:noFill/>
        </p:spPr>
        <p:txBody>
          <a:bodyPr wrap="square" rtlCol="0">
            <a:spAutoFit/>
          </a:bodyPr>
          <a:lstStyle/>
          <a:p>
            <a:r>
              <a:rPr lang="pl-PL" sz="2500" dirty="0">
                <a:solidFill>
                  <a:schemeClr val="bg1"/>
                </a:solidFill>
                <a:latin typeface="Aptos SemiBold" panose="020B0004020202020204" pitchFamily="34" charset="0"/>
              </a:rPr>
              <a:t>Więcej info? </a:t>
            </a:r>
          </a:p>
          <a:p>
            <a:r>
              <a:rPr lang="pl-PL" sz="2500" dirty="0">
                <a:solidFill>
                  <a:schemeClr val="bg1"/>
                </a:solidFill>
                <a:latin typeface="Aptos SemiBold" panose="020B0004020202020204" pitchFamily="34" charset="0"/>
              </a:rPr>
              <a:t>Przeczytaj na</a:t>
            </a:r>
          </a:p>
          <a:p>
            <a:r>
              <a:rPr lang="pl-PL" sz="2500" dirty="0">
                <a:solidFill>
                  <a:srgbClr val="3695FF"/>
                </a:solidFill>
                <a:latin typeface="Aptos SemiBold" panose="020B0004020202020204" pitchFamily="34" charset="0"/>
                <a:hlinkClick r:id="rId4">
                  <a:extLst>
                    <a:ext uri="{A12FA001-AC4F-418D-AE19-62706E023703}">
                      <ahyp:hlinkClr xmlns:ahyp="http://schemas.microsoft.com/office/drawing/2018/hyperlinkcolor" val="tx"/>
                    </a:ext>
                  </a:extLst>
                </a:hlinkClick>
              </a:rPr>
              <a:t>hrejterzy.com/</a:t>
            </a:r>
            <a:r>
              <a:rPr lang="pl-PL" sz="2500" dirty="0" err="1">
                <a:solidFill>
                  <a:srgbClr val="3695FF"/>
                </a:solidFill>
                <a:latin typeface="Aptos SemiBold" panose="020B0004020202020204" pitchFamily="34" charset="0"/>
                <a:hlinkClick r:id="rId4">
                  <a:extLst>
                    <a:ext uri="{A12FA001-AC4F-418D-AE19-62706E023703}">
                      <ahyp:hlinkClr xmlns:ahyp="http://schemas.microsoft.com/office/drawing/2018/hyperlinkcolor" val="tx"/>
                    </a:ext>
                  </a:extLst>
                </a:hlinkClick>
              </a:rPr>
              <a:t>bezpieczny-internet</a:t>
            </a:r>
            <a:endParaRPr lang="pl-PL" sz="2500" dirty="0">
              <a:solidFill>
                <a:srgbClr val="3695FF"/>
              </a:solidFill>
              <a:latin typeface="Aptos SemiBold" panose="020B0004020202020204" pitchFamily="34" charset="0"/>
            </a:endParaRPr>
          </a:p>
        </p:txBody>
      </p:sp>
      <p:sp>
        <p:nvSpPr>
          <p:cNvPr id="6" name="TextBox 5">
            <a:extLst>
              <a:ext uri="{FF2B5EF4-FFF2-40B4-BE49-F238E27FC236}">
                <a16:creationId xmlns:a16="http://schemas.microsoft.com/office/drawing/2014/main" id="{168C8751-D1B4-A671-D4BF-C420E7B6F39C}"/>
              </a:ext>
            </a:extLst>
          </p:cNvPr>
          <p:cNvSpPr txBox="1"/>
          <p:nvPr/>
        </p:nvSpPr>
        <p:spPr>
          <a:xfrm>
            <a:off x="560888" y="1685570"/>
            <a:ext cx="7302952" cy="477054"/>
          </a:xfrm>
          <a:prstGeom prst="rect">
            <a:avLst/>
          </a:prstGeom>
          <a:noFill/>
        </p:spPr>
        <p:txBody>
          <a:bodyPr wrap="square" rtlCol="0">
            <a:spAutoFit/>
          </a:bodyPr>
          <a:lstStyle/>
          <a:p>
            <a:r>
              <a:rPr lang="pl-PL" sz="2500" dirty="0">
                <a:solidFill>
                  <a:schemeClr val="bg1"/>
                </a:solidFill>
                <a:latin typeface="Aptos SemiBold" panose="020B0004020202020204" pitchFamily="34" charset="0"/>
              </a:rPr>
              <a:t>Cyfrowe bezpieczeństwo</a:t>
            </a:r>
          </a:p>
        </p:txBody>
      </p:sp>
      <p:pic>
        <p:nvPicPr>
          <p:cNvPr id="17" name="Picture 16">
            <a:extLst>
              <a:ext uri="{FF2B5EF4-FFF2-40B4-BE49-F238E27FC236}">
                <a16:creationId xmlns:a16="http://schemas.microsoft.com/office/drawing/2014/main" id="{87DF2D48-37BA-B786-08C4-4E840CB4F360}"/>
              </a:ext>
            </a:extLst>
          </p:cNvPr>
          <p:cNvPicPr>
            <a:picLocks noChangeAspect="1"/>
          </p:cNvPicPr>
          <p:nvPr/>
        </p:nvPicPr>
        <p:blipFill>
          <a:blip r:embed="rId5"/>
          <a:srcRect l="1525" t="2155" r="2774" b="2357"/>
          <a:stretch>
            <a:fillRect/>
          </a:stretch>
        </p:blipFill>
        <p:spPr>
          <a:xfrm>
            <a:off x="5842607" y="1685570"/>
            <a:ext cx="5032764" cy="3586160"/>
          </a:xfrm>
          <a:prstGeom prst="roundRect">
            <a:avLst>
              <a:gd name="adj" fmla="val 2256"/>
            </a:avLst>
          </a:prstGeom>
          <a:effectLst>
            <a:outerShdw blurRad="177800" dist="38100" dir="5400000" sx="102000" sy="102000" algn="t" rotWithShape="0">
              <a:prstClr val="black">
                <a:alpha val="40000"/>
              </a:prstClr>
            </a:outerShdw>
          </a:effectLst>
        </p:spPr>
      </p:pic>
      <p:pic>
        <p:nvPicPr>
          <p:cNvPr id="5" name="Picture 4">
            <a:extLst>
              <a:ext uri="{FF2B5EF4-FFF2-40B4-BE49-F238E27FC236}">
                <a16:creationId xmlns:a16="http://schemas.microsoft.com/office/drawing/2014/main" id="{84009B11-18D1-F39E-C2B2-8612B4B2F72B}"/>
              </a:ext>
            </a:extLst>
          </p:cNvPr>
          <p:cNvPicPr>
            <a:picLocks noChangeAspect="1"/>
          </p:cNvPicPr>
          <p:nvPr/>
        </p:nvPicPr>
        <p:blipFill>
          <a:blip r:embed="rId6"/>
          <a:srcRect l="2528" t="1885" r="2261" b="18879"/>
          <a:stretch>
            <a:fillRect/>
          </a:stretch>
        </p:blipFill>
        <p:spPr>
          <a:xfrm>
            <a:off x="9681694" y="2941579"/>
            <a:ext cx="2064834" cy="3383869"/>
          </a:xfrm>
          <a:prstGeom prst="roundRect">
            <a:avLst>
              <a:gd name="adj" fmla="val 10302"/>
            </a:avLst>
          </a:prstGeom>
          <a:effectLst>
            <a:outerShdw blurRad="203200" dist="38100" dir="5400000" sx="103000" sy="103000" algn="t" rotWithShape="0">
              <a:prstClr val="black">
                <a:alpha val="40000"/>
              </a:prstClr>
            </a:outerShdw>
          </a:effectLst>
        </p:spPr>
      </p:pic>
      <p:sp>
        <p:nvSpPr>
          <p:cNvPr id="18" name="Rectangle: Rounded Corners 17">
            <a:extLst>
              <a:ext uri="{FF2B5EF4-FFF2-40B4-BE49-F238E27FC236}">
                <a16:creationId xmlns:a16="http://schemas.microsoft.com/office/drawing/2014/main" id="{DBB4BC15-B356-543C-8E17-5404CADA20AC}"/>
              </a:ext>
            </a:extLst>
          </p:cNvPr>
          <p:cNvSpPr/>
          <p:nvPr/>
        </p:nvSpPr>
        <p:spPr>
          <a:xfrm>
            <a:off x="8379690" y="5492473"/>
            <a:ext cx="2604007" cy="593396"/>
          </a:xfrm>
          <a:prstGeom prst="roundRect">
            <a:avLst>
              <a:gd name="adj" fmla="val 50000"/>
            </a:avLst>
          </a:prstGeom>
          <a:solidFill>
            <a:srgbClr val="3695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15" name="Graphic 14">
            <a:extLst>
              <a:ext uri="{FF2B5EF4-FFF2-40B4-BE49-F238E27FC236}">
                <a16:creationId xmlns:a16="http://schemas.microsoft.com/office/drawing/2014/main" id="{AFFCECE9-49FE-5CF7-D00D-FF1C4EB451F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686243" y="5639792"/>
            <a:ext cx="2002224" cy="314743"/>
          </a:xfrm>
          <a:prstGeom prst="rect">
            <a:avLst/>
          </a:prstGeom>
        </p:spPr>
      </p:pic>
      <p:sp>
        <p:nvSpPr>
          <p:cNvPr id="19" name="Rectangle: Rounded Corners 18">
            <a:extLst>
              <a:ext uri="{FF2B5EF4-FFF2-40B4-BE49-F238E27FC236}">
                <a16:creationId xmlns:a16="http://schemas.microsoft.com/office/drawing/2014/main" id="{AC8F1969-1820-BFE3-2804-06ED2234C26D}"/>
              </a:ext>
            </a:extLst>
          </p:cNvPr>
          <p:cNvSpPr/>
          <p:nvPr/>
        </p:nvSpPr>
        <p:spPr>
          <a:xfrm>
            <a:off x="8913673" y="1351605"/>
            <a:ext cx="2443018" cy="556710"/>
          </a:xfrm>
          <a:prstGeom prst="roundRect">
            <a:avLst>
              <a:gd name="adj" fmla="val 50000"/>
            </a:avLst>
          </a:prstGeom>
          <a:solidFill>
            <a:srgbClr val="3695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25" name="Graphic 24">
            <a:extLst>
              <a:ext uri="{FF2B5EF4-FFF2-40B4-BE49-F238E27FC236}">
                <a16:creationId xmlns:a16="http://schemas.microsoft.com/office/drawing/2014/main" id="{6954533C-9F3E-4D47-0E86-4BCDB7C9C3D1}"/>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9207961" y="1450881"/>
            <a:ext cx="1872914" cy="358906"/>
          </a:xfrm>
          <a:prstGeom prst="rect">
            <a:avLst/>
          </a:prstGeom>
        </p:spPr>
      </p:pic>
      <p:pic>
        <p:nvPicPr>
          <p:cNvPr id="4" name="Graphic 3">
            <a:extLst>
              <a:ext uri="{FF2B5EF4-FFF2-40B4-BE49-F238E27FC236}">
                <a16:creationId xmlns:a16="http://schemas.microsoft.com/office/drawing/2014/main" id="{236E37FD-6F51-0846-7AF9-94E57512D71E}"/>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9"/>
              </a:ext>
            </a:extLst>
          </a:blip>
          <a:stretch>
            <a:fillRect/>
          </a:stretch>
        </p:blipFill>
        <p:spPr>
          <a:xfrm>
            <a:off x="9200682" y="367323"/>
            <a:ext cx="1162520" cy="190384"/>
          </a:xfrm>
          <a:prstGeom prst="rect">
            <a:avLst/>
          </a:prstGeom>
        </p:spPr>
      </p:pic>
    </p:spTree>
    <p:extLst>
      <p:ext uri="{BB962C8B-B14F-4D97-AF65-F5344CB8AC3E}">
        <p14:creationId xmlns:p14="http://schemas.microsoft.com/office/powerpoint/2010/main" val="320925854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a:extLst>
            <a:ext uri="{FF2B5EF4-FFF2-40B4-BE49-F238E27FC236}">
              <a16:creationId xmlns:a16="http://schemas.microsoft.com/office/drawing/2014/main" id="{7BAEA3BF-A25B-AEA3-3096-789F033AD3B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9361E89-12E6-768E-708C-7A0A5AB36A6D}"/>
              </a:ext>
            </a:extLst>
          </p:cNvPr>
          <p:cNvSpPr txBox="1"/>
          <p:nvPr/>
        </p:nvSpPr>
        <p:spPr>
          <a:xfrm>
            <a:off x="536896" y="541788"/>
            <a:ext cx="9559494" cy="938719"/>
          </a:xfrm>
          <a:prstGeom prst="rect">
            <a:avLst/>
          </a:prstGeom>
          <a:noFill/>
        </p:spPr>
        <p:txBody>
          <a:bodyPr wrap="square" rtlCol="0">
            <a:spAutoFit/>
          </a:bodyPr>
          <a:lstStyle/>
          <a:p>
            <a:r>
              <a:rPr lang="pl-PL" sz="5500" dirty="0">
                <a:solidFill>
                  <a:schemeClr val="bg1"/>
                </a:solidFill>
                <a:latin typeface="Aptos ExtraBold" panose="020B0004020202020204" pitchFamily="34" charset="0"/>
              </a:rPr>
              <a:t>Jak z tym walczyć?</a:t>
            </a:r>
            <a:endParaRPr lang="en-US" sz="6000" dirty="0">
              <a:latin typeface="Aptos ExtraBold" panose="020B0004020202020204" pitchFamily="34" charset="0"/>
            </a:endParaRPr>
          </a:p>
        </p:txBody>
      </p:sp>
      <p:sp>
        <p:nvSpPr>
          <p:cNvPr id="7" name="TextBox 6">
            <a:extLst>
              <a:ext uri="{FF2B5EF4-FFF2-40B4-BE49-F238E27FC236}">
                <a16:creationId xmlns:a16="http://schemas.microsoft.com/office/drawing/2014/main" id="{3772CBA6-6E19-7BE2-F4BE-A9FA0FEED8E9}"/>
              </a:ext>
            </a:extLst>
          </p:cNvPr>
          <p:cNvSpPr txBox="1"/>
          <p:nvPr/>
        </p:nvSpPr>
        <p:spPr>
          <a:xfrm>
            <a:off x="560888" y="2732180"/>
            <a:ext cx="8971039" cy="1246495"/>
          </a:xfrm>
          <a:prstGeom prst="rect">
            <a:avLst/>
          </a:prstGeom>
          <a:noFill/>
        </p:spPr>
        <p:txBody>
          <a:bodyPr wrap="square" rtlCol="0">
            <a:spAutoFit/>
          </a:bodyPr>
          <a:lstStyle/>
          <a:p>
            <a:pPr marL="342900" indent="-342900">
              <a:buFont typeface="Arial" panose="020B0604020202020204" pitchFamily="34" charset="0"/>
              <a:buChar char="•"/>
            </a:pPr>
            <a:r>
              <a:rPr lang="pl-PL" sz="2500">
                <a:solidFill>
                  <a:schemeClr val="bg1"/>
                </a:solidFill>
                <a:latin typeface="Aptos SemiBold" panose="020B0004020202020204" pitchFamily="34" charset="0"/>
              </a:rPr>
              <a:t>Rozmawiaj i uświadamiaj</a:t>
            </a:r>
          </a:p>
          <a:p>
            <a:pPr marL="342900" indent="-342900">
              <a:buFont typeface="Arial" panose="020B0604020202020204" pitchFamily="34" charset="0"/>
              <a:buChar char="•"/>
            </a:pPr>
            <a:r>
              <a:rPr lang="pl-PL" sz="2500">
                <a:solidFill>
                  <a:schemeClr val="bg1"/>
                </a:solidFill>
                <a:latin typeface="Aptos SemiBold" panose="020B0004020202020204" pitchFamily="34" charset="0"/>
              </a:rPr>
              <a:t>Opowiedz o zagrożeniach i mechanizmach działania</a:t>
            </a:r>
          </a:p>
          <a:p>
            <a:pPr marL="342900" indent="-342900">
              <a:buFont typeface="Arial" panose="020B0604020202020204" pitchFamily="34" charset="0"/>
              <a:buChar char="•"/>
            </a:pPr>
            <a:r>
              <a:rPr lang="pl-PL" sz="2500">
                <a:solidFill>
                  <a:schemeClr val="bg1"/>
                </a:solidFill>
                <a:latin typeface="Aptos SemiBold" panose="020B0004020202020204" pitchFamily="34" charset="0"/>
              </a:rPr>
              <a:t>Okaż zainteresowanie i troskę</a:t>
            </a:r>
          </a:p>
        </p:txBody>
      </p:sp>
      <p:sp>
        <p:nvSpPr>
          <p:cNvPr id="3" name="TextBox 2">
            <a:extLst>
              <a:ext uri="{FF2B5EF4-FFF2-40B4-BE49-F238E27FC236}">
                <a16:creationId xmlns:a16="http://schemas.microsoft.com/office/drawing/2014/main" id="{902F70F0-1D35-7FCD-8D7B-A5CB6C4B32C4}"/>
              </a:ext>
            </a:extLst>
          </p:cNvPr>
          <p:cNvSpPr txBox="1"/>
          <p:nvPr/>
        </p:nvSpPr>
        <p:spPr>
          <a:xfrm>
            <a:off x="536896" y="5078953"/>
            <a:ext cx="7951322" cy="1246495"/>
          </a:xfrm>
          <a:prstGeom prst="rect">
            <a:avLst/>
          </a:prstGeom>
          <a:noFill/>
        </p:spPr>
        <p:txBody>
          <a:bodyPr wrap="square" rtlCol="0">
            <a:spAutoFit/>
          </a:bodyPr>
          <a:lstStyle/>
          <a:p>
            <a:r>
              <a:rPr lang="pl-PL" sz="2500" dirty="0">
                <a:solidFill>
                  <a:schemeClr val="bg1"/>
                </a:solidFill>
                <a:latin typeface="Aptos SemiBold" panose="020B0004020202020204" pitchFamily="34" charset="0"/>
              </a:rPr>
              <a:t>Więcej info? </a:t>
            </a:r>
          </a:p>
          <a:p>
            <a:r>
              <a:rPr lang="pl-PL" sz="2500" dirty="0">
                <a:solidFill>
                  <a:schemeClr val="bg1"/>
                </a:solidFill>
                <a:latin typeface="Aptos SemiBold" panose="020B0004020202020204" pitchFamily="34" charset="0"/>
              </a:rPr>
              <a:t>Przeczytaj na </a:t>
            </a:r>
            <a:r>
              <a:rPr lang="pl-PL" sz="2500" dirty="0">
                <a:solidFill>
                  <a:srgbClr val="3695FF"/>
                </a:solidFill>
                <a:latin typeface="Aptos SemiBold" panose="020B0004020202020204" pitchFamily="34" charset="0"/>
                <a:hlinkClick r:id="rId4">
                  <a:extLst>
                    <a:ext uri="{A12FA001-AC4F-418D-AE19-62706E023703}">
                      <ahyp:hlinkClr xmlns:ahyp="http://schemas.microsoft.com/office/drawing/2018/hyperlinkcolor" val="tx"/>
                    </a:ext>
                  </a:extLst>
                </a:hlinkClick>
              </a:rPr>
              <a:t>hrejterzy.com/</a:t>
            </a:r>
            <a:r>
              <a:rPr lang="pl-PL" sz="2500" dirty="0" err="1">
                <a:solidFill>
                  <a:srgbClr val="3695FF"/>
                </a:solidFill>
                <a:latin typeface="Aptos SemiBold" panose="020B0004020202020204" pitchFamily="34" charset="0"/>
                <a:hlinkClick r:id="rId4">
                  <a:extLst>
                    <a:ext uri="{A12FA001-AC4F-418D-AE19-62706E023703}">
                      <ahyp:hlinkClr xmlns:ahyp="http://schemas.microsoft.com/office/drawing/2018/hyperlinkcolor" val="tx"/>
                    </a:ext>
                  </a:extLst>
                </a:hlinkClick>
              </a:rPr>
              <a:t>uwazai</a:t>
            </a:r>
            <a:endParaRPr lang="pl-PL" sz="2500" dirty="0">
              <a:solidFill>
                <a:srgbClr val="3695FF"/>
              </a:solidFill>
              <a:latin typeface="Aptos SemiBold" panose="020B0004020202020204" pitchFamily="34" charset="0"/>
            </a:endParaRPr>
          </a:p>
          <a:p>
            <a:r>
              <a:rPr lang="pl-PL" sz="2500" dirty="0">
                <a:solidFill>
                  <a:schemeClr val="bg1"/>
                </a:solidFill>
                <a:latin typeface="Aptos SemiBold" panose="020B0004020202020204" pitchFamily="34" charset="0"/>
              </a:rPr>
              <a:t>Obejrzyj film </a:t>
            </a:r>
            <a:r>
              <a:rPr lang="pl-PL" sz="2500" dirty="0">
                <a:solidFill>
                  <a:srgbClr val="3695FF"/>
                </a:solidFill>
                <a:latin typeface="Aptos SemiBold" panose="020B0004020202020204" pitchFamily="34" charset="0"/>
                <a:hlinkClick r:id="rId5">
                  <a:extLst>
                    <a:ext uri="{A12FA001-AC4F-418D-AE19-62706E023703}">
                      <ahyp:hlinkClr xmlns:ahyp="http://schemas.microsoft.com/office/drawing/2018/hyperlinkcolor" val="tx"/>
                    </a:ext>
                  </a:extLst>
                </a:hlinkClick>
              </a:rPr>
              <a:t>youtu.be/XbDiM8sM7gc</a:t>
            </a:r>
            <a:endParaRPr lang="pl-PL" sz="2500" dirty="0">
              <a:solidFill>
                <a:srgbClr val="3695FF"/>
              </a:solidFill>
              <a:latin typeface="Aptos SemiBold" panose="020B0004020202020204" pitchFamily="34" charset="0"/>
            </a:endParaRPr>
          </a:p>
        </p:txBody>
      </p:sp>
      <p:sp>
        <p:nvSpPr>
          <p:cNvPr id="4" name="TextBox 3">
            <a:extLst>
              <a:ext uri="{FF2B5EF4-FFF2-40B4-BE49-F238E27FC236}">
                <a16:creationId xmlns:a16="http://schemas.microsoft.com/office/drawing/2014/main" id="{FACEDF2D-3042-CD54-E11E-5DCA40F3C153}"/>
              </a:ext>
            </a:extLst>
          </p:cNvPr>
          <p:cNvSpPr txBox="1"/>
          <p:nvPr/>
        </p:nvSpPr>
        <p:spPr>
          <a:xfrm>
            <a:off x="560888" y="1685570"/>
            <a:ext cx="7302952" cy="477054"/>
          </a:xfrm>
          <a:prstGeom prst="rect">
            <a:avLst/>
          </a:prstGeom>
          <a:noFill/>
        </p:spPr>
        <p:txBody>
          <a:bodyPr wrap="square" rtlCol="0">
            <a:spAutoFit/>
          </a:bodyPr>
          <a:lstStyle/>
          <a:p>
            <a:r>
              <a:rPr lang="pl-PL" sz="2500" dirty="0">
                <a:solidFill>
                  <a:schemeClr val="bg1"/>
                </a:solidFill>
                <a:latin typeface="Aptos SemiBold" panose="020B0004020202020204" pitchFamily="34" charset="0"/>
              </a:rPr>
              <a:t>Cyfrowa świadomość</a:t>
            </a:r>
          </a:p>
        </p:txBody>
      </p:sp>
      <p:pic>
        <p:nvPicPr>
          <p:cNvPr id="6" name="Picture 5">
            <a:extLst>
              <a:ext uri="{FF2B5EF4-FFF2-40B4-BE49-F238E27FC236}">
                <a16:creationId xmlns:a16="http://schemas.microsoft.com/office/drawing/2014/main" id="{EBC6CFAB-0D01-2E24-F1C4-96EBE5D9EC1D}"/>
              </a:ext>
            </a:extLst>
          </p:cNvPr>
          <p:cNvPicPr>
            <a:picLocks noChangeAspect="1"/>
          </p:cNvPicPr>
          <p:nvPr/>
        </p:nvPicPr>
        <p:blipFill>
          <a:blip r:embed="rId6"/>
          <a:srcRect l="1231" t="1227" r="1227" b="1231"/>
          <a:stretch>
            <a:fillRect/>
          </a:stretch>
        </p:blipFill>
        <p:spPr>
          <a:xfrm>
            <a:off x="8062623" y="4334151"/>
            <a:ext cx="3506337" cy="1982061"/>
          </a:xfrm>
          <a:prstGeom prst="roundRect">
            <a:avLst>
              <a:gd name="adj" fmla="val 7277"/>
            </a:avLst>
          </a:prstGeom>
          <a:effectLst>
            <a:outerShdw blurRad="203200" dist="38100" dir="5400000" sx="105000" sy="105000" algn="t" rotWithShape="0">
              <a:prstClr val="black">
                <a:alpha val="40000"/>
              </a:prstClr>
            </a:outerShdw>
          </a:effectLst>
        </p:spPr>
      </p:pic>
      <p:grpSp>
        <p:nvGrpSpPr>
          <p:cNvPr id="11" name="Group 10">
            <a:extLst>
              <a:ext uri="{FF2B5EF4-FFF2-40B4-BE49-F238E27FC236}">
                <a16:creationId xmlns:a16="http://schemas.microsoft.com/office/drawing/2014/main" id="{1B6C9898-2C68-926C-1390-41913115B9AA}"/>
              </a:ext>
            </a:extLst>
          </p:cNvPr>
          <p:cNvGrpSpPr/>
          <p:nvPr/>
        </p:nvGrpSpPr>
        <p:grpSpPr>
          <a:xfrm>
            <a:off x="9559445" y="5145739"/>
            <a:ext cx="512693" cy="358885"/>
            <a:chOff x="6880253" y="4524917"/>
            <a:chExt cx="512693" cy="358885"/>
          </a:xfrm>
        </p:grpSpPr>
        <p:sp>
          <p:nvSpPr>
            <p:cNvPr id="10" name="Rectangle 9">
              <a:extLst>
                <a:ext uri="{FF2B5EF4-FFF2-40B4-BE49-F238E27FC236}">
                  <a16:creationId xmlns:a16="http://schemas.microsoft.com/office/drawing/2014/main" id="{58E5C413-741F-2E18-7553-D25CD7BEACFA}"/>
                </a:ext>
              </a:extLst>
            </p:cNvPr>
            <p:cNvSpPr/>
            <p:nvPr/>
          </p:nvSpPr>
          <p:spPr>
            <a:xfrm>
              <a:off x="7005099" y="4587903"/>
              <a:ext cx="302150" cy="2385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9" name="Graphic 8">
              <a:extLst>
                <a:ext uri="{FF2B5EF4-FFF2-40B4-BE49-F238E27FC236}">
                  <a16:creationId xmlns:a16="http://schemas.microsoft.com/office/drawing/2014/main" id="{1D34FB47-5FA1-425E-041C-0345AA807254}"/>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880253" y="4524917"/>
              <a:ext cx="512693" cy="358885"/>
            </a:xfrm>
            <a:prstGeom prst="rect">
              <a:avLst/>
            </a:prstGeom>
          </p:spPr>
        </p:pic>
      </p:grpSp>
      <p:pic>
        <p:nvPicPr>
          <p:cNvPr id="5" name="Graphic 4">
            <a:extLst>
              <a:ext uri="{FF2B5EF4-FFF2-40B4-BE49-F238E27FC236}">
                <a16:creationId xmlns:a16="http://schemas.microsoft.com/office/drawing/2014/main" id="{BC4E540D-7BA6-FCF8-D845-B222F1BEF08C}"/>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8"/>
              </a:ext>
            </a:extLst>
          </a:blip>
          <a:stretch>
            <a:fillRect/>
          </a:stretch>
        </p:blipFill>
        <p:spPr>
          <a:xfrm>
            <a:off x="9200682" y="367323"/>
            <a:ext cx="1162520" cy="190384"/>
          </a:xfrm>
          <a:prstGeom prst="rect">
            <a:avLst/>
          </a:prstGeom>
        </p:spPr>
      </p:pic>
    </p:spTree>
    <p:extLst>
      <p:ext uri="{BB962C8B-B14F-4D97-AF65-F5344CB8AC3E}">
        <p14:creationId xmlns:p14="http://schemas.microsoft.com/office/powerpoint/2010/main" val="190696369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a:extLst>
            <a:ext uri="{FF2B5EF4-FFF2-40B4-BE49-F238E27FC236}">
              <a16:creationId xmlns:a16="http://schemas.microsoft.com/office/drawing/2014/main" id="{819DDB7B-8AE5-A049-FEDC-7B265CAE2CF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A182B664-8A1F-CE3E-2DED-052BD8398D7B}"/>
              </a:ext>
            </a:extLst>
          </p:cNvPr>
          <p:cNvSpPr txBox="1"/>
          <p:nvPr/>
        </p:nvSpPr>
        <p:spPr>
          <a:xfrm>
            <a:off x="536896" y="541788"/>
            <a:ext cx="9559494" cy="938719"/>
          </a:xfrm>
          <a:prstGeom prst="rect">
            <a:avLst/>
          </a:prstGeom>
          <a:noFill/>
        </p:spPr>
        <p:txBody>
          <a:bodyPr wrap="square" rtlCol="0">
            <a:spAutoFit/>
          </a:bodyPr>
          <a:lstStyle/>
          <a:p>
            <a:r>
              <a:rPr lang="pl-PL" sz="5500" dirty="0">
                <a:solidFill>
                  <a:schemeClr val="bg1"/>
                </a:solidFill>
                <a:latin typeface="Aptos ExtraBold" panose="020B0004020202020204" pitchFamily="34" charset="0"/>
              </a:rPr>
              <a:t>Jak z tym walczyć?</a:t>
            </a:r>
            <a:endParaRPr lang="en-US" sz="6000" dirty="0">
              <a:latin typeface="Aptos ExtraBold" panose="020B0004020202020204" pitchFamily="34" charset="0"/>
            </a:endParaRPr>
          </a:p>
        </p:txBody>
      </p:sp>
      <p:sp>
        <p:nvSpPr>
          <p:cNvPr id="4" name="TextBox 3">
            <a:extLst>
              <a:ext uri="{FF2B5EF4-FFF2-40B4-BE49-F238E27FC236}">
                <a16:creationId xmlns:a16="http://schemas.microsoft.com/office/drawing/2014/main" id="{5FDAD47A-30D9-01C7-1BCC-10BE75936675}"/>
              </a:ext>
            </a:extLst>
          </p:cNvPr>
          <p:cNvSpPr txBox="1"/>
          <p:nvPr/>
        </p:nvSpPr>
        <p:spPr>
          <a:xfrm>
            <a:off x="560888" y="1685570"/>
            <a:ext cx="7302952" cy="477054"/>
          </a:xfrm>
          <a:prstGeom prst="rect">
            <a:avLst/>
          </a:prstGeom>
          <a:noFill/>
        </p:spPr>
        <p:txBody>
          <a:bodyPr wrap="square" rtlCol="0">
            <a:spAutoFit/>
          </a:bodyPr>
          <a:lstStyle/>
          <a:p>
            <a:r>
              <a:rPr lang="pl-PL" sz="2500" dirty="0">
                <a:solidFill>
                  <a:schemeClr val="bg1"/>
                </a:solidFill>
                <a:latin typeface="Aptos SemiBold" panose="020B0004020202020204" pitchFamily="34" charset="0"/>
              </a:rPr>
              <a:t>Ustaw limity na </a:t>
            </a:r>
            <a:r>
              <a:rPr lang="pl-PL" sz="2500" dirty="0" err="1">
                <a:solidFill>
                  <a:schemeClr val="bg1"/>
                </a:solidFill>
                <a:latin typeface="Aptos SemiBold" panose="020B0004020202020204" pitchFamily="34" charset="0"/>
              </a:rPr>
              <a:t>smartfona</a:t>
            </a:r>
            <a:endParaRPr lang="pl-PL" sz="2500" dirty="0">
              <a:solidFill>
                <a:schemeClr val="bg1"/>
              </a:solidFill>
              <a:latin typeface="Aptos SemiBold" panose="020B0004020202020204" pitchFamily="34" charset="0"/>
            </a:endParaRPr>
          </a:p>
        </p:txBody>
      </p:sp>
      <p:pic>
        <p:nvPicPr>
          <p:cNvPr id="5" name="Picture 2" descr="Family-link-limity-czasu">
            <a:extLst>
              <a:ext uri="{FF2B5EF4-FFF2-40B4-BE49-F238E27FC236}">
                <a16:creationId xmlns:a16="http://schemas.microsoft.com/office/drawing/2014/main" id="{37BB212B-E4E0-2751-9E59-CB82806F88C3}"/>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3016" b="98930" l="2318" r="98675">
                        <a14:foregroundMark x1="30298" y1="18288" x2="20861" y2="32393"/>
                        <a14:foregroundMark x1="20861" y1="32393" x2="25497" y2="47568"/>
                        <a14:foregroundMark x1="17964" y1="56712" x2="17632" y2="44553"/>
                        <a14:foregroundMark x1="17632" y1="44553" x2="25166" y2="54183"/>
                        <a14:foregroundMark x1="25166" y1="54183" x2="17053" y2="48541"/>
                        <a14:foregroundMark x1="17053" y1="48541" x2="15977" y2="40078"/>
                        <a14:foregroundMark x1="1490" y1="6226" x2="15646" y2="3210"/>
                        <a14:foregroundMark x1="15646" y1="3210" x2="31457" y2="3210"/>
                        <a14:foregroundMark x1="31457" y1="3210" x2="42053" y2="7296"/>
                        <a14:foregroundMark x1="42053" y1="7296" x2="43046" y2="8463"/>
                        <a14:foregroundMark x1="1490" y1="4183" x2="3394" y2="84241"/>
                        <a14:foregroundMark x1="3394" y1="84241" x2="11175" y2="97276"/>
                        <a14:foregroundMark x1="11175" y1="97276" x2="29387" y2="97860"/>
                        <a14:foregroundMark x1="29387" y1="97860" x2="40894" y2="86284"/>
                        <a14:foregroundMark x1="40894" y1="86284" x2="41639" y2="4572"/>
                        <a14:foregroundMark x1="41639" y1="4572" x2="2980" y2="3016"/>
                        <a14:foregroundMark x1="12334" y1="52918" x2="24172" y2="57393"/>
                        <a14:foregroundMark x1="24172" y1="57393" x2="6540" y2="59533"/>
                        <a14:foregroundMark x1="11838" y1="89008" x2="26656" y2="86965"/>
                        <a14:foregroundMark x1="26656" y1="86965" x2="38742" y2="87257"/>
                        <a14:foregroundMark x1="38742" y1="87257" x2="7285" y2="92023"/>
                        <a14:foregroundMark x1="7285" y1="92023" x2="19868" y2="96887"/>
                        <a14:foregroundMark x1="19868" y1="96887" x2="31457" y2="96887"/>
                        <a14:foregroundMark x1="31457" y1="96887" x2="41391" y2="92704"/>
                        <a14:foregroundMark x1="41391" y1="92704" x2="42715" y2="87062"/>
                        <a14:foregroundMark x1="8609" y1="52529" x2="7036" y2="57296"/>
                        <a14:foregroundMark x1="7285" y1="66926" x2="6209" y2="70331"/>
                        <a14:foregroundMark x1="43377" y1="92607" x2="35596" y2="98735"/>
                        <a14:foregroundMark x1="35596" y1="98735" x2="7781" y2="99027"/>
                        <a14:foregroundMark x1="7781" y1="99027" x2="2318" y2="92218"/>
                        <a14:foregroundMark x1="50579" y1="12257" x2="57864" y2="2237"/>
                        <a14:foregroundMark x1="57864" y1="2237" x2="67301" y2="2043"/>
                        <a14:foregroundMark x1="67301" y1="2043" x2="95033" y2="3696"/>
                        <a14:foregroundMark x1="95033" y1="3696" x2="98675" y2="17121"/>
                        <a14:foregroundMark x1="98675" y1="17121" x2="98675" y2="90564"/>
                        <a14:foregroundMark x1="98675" y1="90564" x2="87583" y2="97665"/>
                        <a14:foregroundMark x1="87583" y1="97665" x2="53725" y2="96984"/>
                        <a14:foregroundMark x1="53725" y1="96984" x2="50331" y2="81615"/>
                        <a14:foregroundMark x1="50331" y1="81615" x2="50911" y2="10603"/>
                        <a14:foregroundMark x1="83692" y1="65759" x2="85762" y2="67121"/>
                        <a14:foregroundMark x1="88245" y1="78988" x2="93709" y2="80642"/>
                        <a14:foregroundMark x1="79553" y1="68774" x2="82616" y2="68580"/>
                        <a14:foregroundMark x1="91722" y1="91051" x2="78891" y2="90759"/>
                        <a14:foregroundMark x1="78891" y1="90759" x2="89487" y2="94261"/>
                        <a14:foregroundMark x1="79056" y1="91634" x2="78394" y2="91051"/>
                        <a14:foregroundMark x1="79884" y1="64591" x2="79884" y2="68774"/>
                        <a14:foregroundMark x1="78560" y1="91440" x2="78228" y2="91829"/>
                      </a14:backgroundRemoval>
                    </a14:imgEffect>
                  </a14:imgLayer>
                </a14:imgProps>
              </a:ext>
              <a:ext uri="{28A0092B-C50C-407E-A947-70E740481C1C}">
                <a14:useLocalDpi xmlns:a14="http://schemas.microsoft.com/office/drawing/2010/main" val="0"/>
              </a:ext>
            </a:extLst>
          </a:blip>
          <a:srcRect/>
          <a:stretch>
            <a:fillRect/>
          </a:stretch>
        </p:blipFill>
        <p:spPr bwMode="auto">
          <a:xfrm>
            <a:off x="5971357" y="1616797"/>
            <a:ext cx="5743031" cy="4887686"/>
          </a:xfrm>
          <a:prstGeom prst="rect">
            <a:avLst/>
          </a:prstGeom>
          <a:noFill/>
          <a:effectLst>
            <a:outerShdw blurRad="279400" dist="38100" dir="5400000" sx="102000" sy="102000" algn="t" rotWithShape="0">
              <a:prstClr val="black">
                <a:alpha val="45000"/>
              </a:prstClr>
            </a:outerShdw>
          </a:effectLst>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47BFCDAA-201F-11B6-A1CE-8EFE6CBA6B18}"/>
              </a:ext>
            </a:extLst>
          </p:cNvPr>
          <p:cNvSpPr txBox="1"/>
          <p:nvPr/>
        </p:nvSpPr>
        <p:spPr>
          <a:xfrm>
            <a:off x="560888" y="2718778"/>
            <a:ext cx="6059009" cy="1246495"/>
          </a:xfrm>
          <a:prstGeom prst="rect">
            <a:avLst/>
          </a:prstGeom>
          <a:noFill/>
        </p:spPr>
        <p:txBody>
          <a:bodyPr wrap="square" rtlCol="0">
            <a:spAutoFit/>
          </a:bodyPr>
          <a:lstStyle/>
          <a:p>
            <a:pPr marL="342900" indent="-342900">
              <a:buFont typeface="Arial" panose="020B0604020202020204" pitchFamily="34" charset="0"/>
              <a:buChar char="•"/>
            </a:pPr>
            <a:r>
              <a:rPr lang="pl-PL" sz="2500" dirty="0">
                <a:solidFill>
                  <a:schemeClr val="bg1"/>
                </a:solidFill>
                <a:latin typeface="Aptos SemiBold" panose="020B0004020202020204" pitchFamily="34" charset="0"/>
              </a:rPr>
              <a:t>Google Family Link</a:t>
            </a:r>
          </a:p>
          <a:p>
            <a:pPr marL="342900" indent="-342900">
              <a:buFont typeface="Arial" panose="020B0604020202020204" pitchFamily="34" charset="0"/>
              <a:buChar char="•"/>
            </a:pPr>
            <a:r>
              <a:rPr lang="pl-PL" sz="2500" dirty="0">
                <a:solidFill>
                  <a:schemeClr val="bg1"/>
                </a:solidFill>
                <a:latin typeface="Aptos SemiBold" panose="020B0004020202020204" pitchFamily="34" charset="0"/>
              </a:rPr>
              <a:t>Kontrola rodzicielska w iOS</a:t>
            </a:r>
          </a:p>
          <a:p>
            <a:pPr marL="342900" indent="-342900">
              <a:buFont typeface="Arial" panose="020B0604020202020204" pitchFamily="34" charset="0"/>
              <a:buChar char="•"/>
            </a:pPr>
            <a:r>
              <a:rPr lang="pl-PL" sz="2500" dirty="0">
                <a:solidFill>
                  <a:schemeClr val="bg1"/>
                </a:solidFill>
                <a:latin typeface="Aptos SemiBold" panose="020B0004020202020204" pitchFamily="34" charset="0"/>
              </a:rPr>
              <a:t>Microsoft Family </a:t>
            </a:r>
            <a:r>
              <a:rPr lang="pl-PL" sz="2500" dirty="0" err="1">
                <a:solidFill>
                  <a:schemeClr val="bg1"/>
                </a:solidFill>
                <a:latin typeface="Aptos SemiBold" panose="020B0004020202020204" pitchFamily="34" charset="0"/>
              </a:rPr>
              <a:t>Safety</a:t>
            </a:r>
            <a:endParaRPr lang="pl-PL" sz="2500" dirty="0">
              <a:solidFill>
                <a:schemeClr val="bg1"/>
              </a:solidFill>
              <a:latin typeface="Aptos SemiBold" panose="020B0004020202020204" pitchFamily="34" charset="0"/>
            </a:endParaRPr>
          </a:p>
        </p:txBody>
      </p:sp>
      <p:sp>
        <p:nvSpPr>
          <p:cNvPr id="8" name="TextBox 7">
            <a:extLst>
              <a:ext uri="{FF2B5EF4-FFF2-40B4-BE49-F238E27FC236}">
                <a16:creationId xmlns:a16="http://schemas.microsoft.com/office/drawing/2014/main" id="{B1E338DB-CE90-21ED-2A20-BBC1393E7CBA}"/>
              </a:ext>
            </a:extLst>
          </p:cNvPr>
          <p:cNvSpPr txBox="1"/>
          <p:nvPr/>
        </p:nvSpPr>
        <p:spPr>
          <a:xfrm>
            <a:off x="536896" y="5083814"/>
            <a:ext cx="7951322" cy="861774"/>
          </a:xfrm>
          <a:prstGeom prst="rect">
            <a:avLst/>
          </a:prstGeom>
          <a:noFill/>
        </p:spPr>
        <p:txBody>
          <a:bodyPr wrap="square" rtlCol="0">
            <a:spAutoFit/>
          </a:bodyPr>
          <a:lstStyle/>
          <a:p>
            <a:r>
              <a:rPr lang="pl-PL" sz="2500" dirty="0">
                <a:solidFill>
                  <a:schemeClr val="bg1"/>
                </a:solidFill>
                <a:latin typeface="Aptos SemiBold" panose="020B0004020202020204" pitchFamily="34" charset="0"/>
              </a:rPr>
              <a:t>Więcej info? </a:t>
            </a:r>
          </a:p>
          <a:p>
            <a:r>
              <a:rPr lang="pl-PL" sz="2500" dirty="0">
                <a:solidFill>
                  <a:srgbClr val="3695FF"/>
                </a:solidFill>
                <a:latin typeface="Aptos SemiBold" panose="020B0004020202020204" pitchFamily="34" charset="0"/>
                <a:hlinkClick r:id="rId6">
                  <a:extLst>
                    <a:ext uri="{A12FA001-AC4F-418D-AE19-62706E023703}">
                      <ahyp:hlinkClr xmlns:ahyp="http://schemas.microsoft.com/office/drawing/2018/hyperlinkcolor" val="tx"/>
                    </a:ext>
                  </a:extLst>
                </a:hlinkClick>
              </a:rPr>
              <a:t>hrejterzy.com/</a:t>
            </a:r>
            <a:r>
              <a:rPr lang="pl-PL" sz="2500" dirty="0" err="1">
                <a:solidFill>
                  <a:srgbClr val="3695FF"/>
                </a:solidFill>
                <a:latin typeface="Aptos SemiBold" panose="020B0004020202020204" pitchFamily="34" charset="0"/>
                <a:hlinkClick r:id="rId6">
                  <a:extLst>
                    <a:ext uri="{A12FA001-AC4F-418D-AE19-62706E023703}">
                      <ahyp:hlinkClr xmlns:ahyp="http://schemas.microsoft.com/office/drawing/2018/hyperlinkcolor" val="tx"/>
                    </a:ext>
                  </a:extLst>
                </a:hlinkClick>
              </a:rPr>
              <a:t>uwazai</a:t>
            </a:r>
            <a:r>
              <a:rPr lang="pl-PL" sz="2500" dirty="0">
                <a:solidFill>
                  <a:srgbClr val="3695FF"/>
                </a:solidFill>
                <a:latin typeface="Aptos SemiBold" panose="020B0004020202020204" pitchFamily="34" charset="0"/>
                <a:hlinkClick r:id="rId6">
                  <a:extLst>
                    <a:ext uri="{A12FA001-AC4F-418D-AE19-62706E023703}">
                      <ahyp:hlinkClr xmlns:ahyp="http://schemas.microsoft.com/office/drawing/2018/hyperlinkcolor" val="tx"/>
                    </a:ext>
                  </a:extLst>
                </a:hlinkClick>
              </a:rPr>
              <a:t>/#ogranicz</a:t>
            </a:r>
            <a:endParaRPr lang="pl-PL" sz="2500" dirty="0">
              <a:solidFill>
                <a:srgbClr val="3695FF"/>
              </a:solidFill>
              <a:latin typeface="Aptos SemiBold" panose="020B0004020202020204" pitchFamily="34" charset="0"/>
            </a:endParaRPr>
          </a:p>
        </p:txBody>
      </p:sp>
      <p:pic>
        <p:nvPicPr>
          <p:cNvPr id="3" name="Graphic 2">
            <a:extLst>
              <a:ext uri="{FF2B5EF4-FFF2-40B4-BE49-F238E27FC236}">
                <a16:creationId xmlns:a16="http://schemas.microsoft.com/office/drawing/2014/main" id="{BE1E0D4F-FAE4-9008-D53E-330CA98B7449}"/>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7"/>
              </a:ext>
            </a:extLst>
          </a:blip>
          <a:stretch>
            <a:fillRect/>
          </a:stretch>
        </p:blipFill>
        <p:spPr>
          <a:xfrm>
            <a:off x="9200682" y="367323"/>
            <a:ext cx="1162520" cy="190384"/>
          </a:xfrm>
          <a:prstGeom prst="rect">
            <a:avLst/>
          </a:prstGeom>
        </p:spPr>
      </p:pic>
    </p:spTree>
    <p:extLst>
      <p:ext uri="{BB962C8B-B14F-4D97-AF65-F5344CB8AC3E}">
        <p14:creationId xmlns:p14="http://schemas.microsoft.com/office/powerpoint/2010/main" val="106902466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a:extLst>
            <a:ext uri="{FF2B5EF4-FFF2-40B4-BE49-F238E27FC236}">
              <a16:creationId xmlns:a16="http://schemas.microsoft.com/office/drawing/2014/main" id="{40FE96CC-FDE7-5450-E080-E40D14A59416}"/>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47BFA248-9DBA-2F55-DD2C-2632EB51E9A6}"/>
              </a:ext>
            </a:extLst>
          </p:cNvPr>
          <p:cNvSpPr txBox="1"/>
          <p:nvPr/>
        </p:nvSpPr>
        <p:spPr>
          <a:xfrm>
            <a:off x="560888" y="594373"/>
            <a:ext cx="7302952" cy="861774"/>
          </a:xfrm>
          <a:prstGeom prst="rect">
            <a:avLst/>
          </a:prstGeom>
          <a:noFill/>
        </p:spPr>
        <p:txBody>
          <a:bodyPr wrap="square" rtlCol="0">
            <a:spAutoFit/>
          </a:bodyPr>
          <a:lstStyle/>
          <a:p>
            <a:r>
              <a:rPr lang="pl-PL" sz="2500" dirty="0">
                <a:solidFill>
                  <a:schemeClr val="bg1"/>
                </a:solidFill>
                <a:latin typeface="Aptos SemiBold" panose="020B0004020202020204" pitchFamily="34" charset="0"/>
              </a:rPr>
              <a:t>Czas przed ekranem</a:t>
            </a:r>
          </a:p>
          <a:p>
            <a:r>
              <a:rPr lang="pl-PL" sz="2500" dirty="0">
                <a:solidFill>
                  <a:schemeClr val="bg1"/>
                </a:solidFill>
                <a:latin typeface="Aptos SemiBold" panose="020B0004020202020204" pitchFamily="34" charset="0"/>
              </a:rPr>
              <a:t>w iOS</a:t>
            </a:r>
          </a:p>
        </p:txBody>
      </p:sp>
      <p:pic>
        <p:nvPicPr>
          <p:cNvPr id="1026" name="Picture 2">
            <a:extLst>
              <a:ext uri="{FF2B5EF4-FFF2-40B4-BE49-F238E27FC236}">
                <a16:creationId xmlns:a16="http://schemas.microsoft.com/office/drawing/2014/main" id="{BC95CDA0-05E7-5FF6-CCB0-348F87E5A98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034" t="812" r="53251" b="5026"/>
          <a:stretch>
            <a:fillRect/>
          </a:stretch>
        </p:blipFill>
        <p:spPr bwMode="auto">
          <a:xfrm>
            <a:off x="4256644" y="1282877"/>
            <a:ext cx="2554974" cy="5334235"/>
          </a:xfrm>
          <a:prstGeom prst="roundRect">
            <a:avLst>
              <a:gd name="adj" fmla="val 8227"/>
            </a:avLst>
          </a:prstGeom>
          <a:noFill/>
          <a:effectLst>
            <a:outerShdw blurRad="215900" dist="38100" dir="5400000" sx="102000" sy="102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40C847A8-838B-AF65-5260-89481232AB3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53299" t="812" r="986" b="1217"/>
          <a:stretch>
            <a:fillRect/>
          </a:stretch>
        </p:blipFill>
        <p:spPr bwMode="auto">
          <a:xfrm>
            <a:off x="7269752" y="382923"/>
            <a:ext cx="2804552" cy="6092153"/>
          </a:xfrm>
          <a:prstGeom prst="roundRect">
            <a:avLst>
              <a:gd name="adj" fmla="val 8227"/>
            </a:avLst>
          </a:prstGeom>
          <a:noFill/>
          <a:effectLst>
            <a:outerShdw blurRad="215900" dist="38100" dir="5400000" sx="102000" sy="102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577404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a:extLst>
            <a:ext uri="{FF2B5EF4-FFF2-40B4-BE49-F238E27FC236}">
              <a16:creationId xmlns:a16="http://schemas.microsoft.com/office/drawing/2014/main" id="{32267443-B822-80FD-B733-F84CA6752F98}"/>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F63C8A01-092D-85B5-C00E-017103795431}"/>
              </a:ext>
            </a:extLst>
          </p:cNvPr>
          <p:cNvSpPr txBox="1"/>
          <p:nvPr/>
        </p:nvSpPr>
        <p:spPr>
          <a:xfrm>
            <a:off x="560888" y="594373"/>
            <a:ext cx="7302952" cy="477054"/>
          </a:xfrm>
          <a:prstGeom prst="rect">
            <a:avLst/>
          </a:prstGeom>
          <a:noFill/>
        </p:spPr>
        <p:txBody>
          <a:bodyPr wrap="square" rtlCol="0">
            <a:spAutoFit/>
          </a:bodyPr>
          <a:lstStyle/>
          <a:p>
            <a:r>
              <a:rPr lang="pl-PL" sz="2500" dirty="0">
                <a:solidFill>
                  <a:schemeClr val="bg1"/>
                </a:solidFill>
                <a:latin typeface="Aptos SemiBold" panose="020B0004020202020204" pitchFamily="34" charset="0"/>
              </a:rPr>
              <a:t>Microsoft Family </a:t>
            </a:r>
            <a:r>
              <a:rPr lang="pl-PL" sz="2500" dirty="0" err="1">
                <a:solidFill>
                  <a:schemeClr val="bg1"/>
                </a:solidFill>
                <a:latin typeface="Aptos SemiBold" panose="020B0004020202020204" pitchFamily="34" charset="0"/>
              </a:rPr>
              <a:t>Safety</a:t>
            </a:r>
            <a:endParaRPr lang="pl-PL" sz="2500" dirty="0">
              <a:solidFill>
                <a:schemeClr val="bg1"/>
              </a:solidFill>
              <a:latin typeface="Aptos SemiBold" panose="020B0004020202020204" pitchFamily="34" charset="0"/>
            </a:endParaRPr>
          </a:p>
        </p:txBody>
      </p:sp>
      <p:pic>
        <p:nvPicPr>
          <p:cNvPr id="5122" name="Picture 2">
            <a:extLst>
              <a:ext uri="{FF2B5EF4-FFF2-40B4-BE49-F238E27FC236}">
                <a16:creationId xmlns:a16="http://schemas.microsoft.com/office/drawing/2014/main" id="{E9CBAB19-183E-4AD9-AD04-EEF329EA8F7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580" t="5341" r="77525" b="963"/>
          <a:stretch>
            <a:fillRect/>
          </a:stretch>
        </p:blipFill>
        <p:spPr bwMode="auto">
          <a:xfrm>
            <a:off x="1058487" y="1910309"/>
            <a:ext cx="2419927" cy="4230256"/>
          </a:xfrm>
          <a:prstGeom prst="roundRect">
            <a:avLst>
              <a:gd name="adj" fmla="val 6356"/>
            </a:avLst>
          </a:prstGeom>
          <a:noFill/>
          <a:effectLst>
            <a:outerShdw blurRad="177800" dist="38100" dir="5400000" sx="102000" sy="102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 name="Picture 2">
            <a:extLst>
              <a:ext uri="{FF2B5EF4-FFF2-40B4-BE49-F238E27FC236}">
                <a16:creationId xmlns:a16="http://schemas.microsoft.com/office/drawing/2014/main" id="{1E7704DA-F2E9-1B4E-5F57-08E1D1C9682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7568" t="5341" r="52537" b="963"/>
          <a:stretch>
            <a:fillRect/>
          </a:stretch>
        </p:blipFill>
        <p:spPr bwMode="auto">
          <a:xfrm>
            <a:off x="3745345" y="1623982"/>
            <a:ext cx="2419927" cy="4230256"/>
          </a:xfrm>
          <a:prstGeom prst="roundRect">
            <a:avLst>
              <a:gd name="adj" fmla="val 6356"/>
            </a:avLst>
          </a:prstGeom>
          <a:noFill/>
          <a:effectLst>
            <a:outerShdw blurRad="177800" dist="38100" dir="5400000" sx="102000" sy="102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5BC05648-34F0-C6ED-26E4-46B89E734B7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52482" t="5341" r="27623" b="963"/>
          <a:stretch>
            <a:fillRect/>
          </a:stretch>
        </p:blipFill>
        <p:spPr bwMode="auto">
          <a:xfrm>
            <a:off x="6432203" y="1282236"/>
            <a:ext cx="2419927" cy="4230256"/>
          </a:xfrm>
          <a:prstGeom prst="roundRect">
            <a:avLst>
              <a:gd name="adj" fmla="val 6356"/>
            </a:avLst>
          </a:prstGeom>
          <a:noFill/>
          <a:effectLst>
            <a:outerShdw blurRad="177800" dist="38100" dir="5400000" sx="102000" sy="102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6" name="Picture 2">
            <a:extLst>
              <a:ext uri="{FF2B5EF4-FFF2-40B4-BE49-F238E27FC236}">
                <a16:creationId xmlns:a16="http://schemas.microsoft.com/office/drawing/2014/main" id="{9000825A-A542-8E9C-12E3-96F37483610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77540" t="5341" r="2565" b="963"/>
          <a:stretch>
            <a:fillRect/>
          </a:stretch>
        </p:blipFill>
        <p:spPr bwMode="auto">
          <a:xfrm>
            <a:off x="9119061" y="1623982"/>
            <a:ext cx="2419927" cy="4230256"/>
          </a:xfrm>
          <a:prstGeom prst="roundRect">
            <a:avLst>
              <a:gd name="adj" fmla="val 6356"/>
            </a:avLst>
          </a:prstGeom>
          <a:noFill/>
          <a:effectLst>
            <a:outerShdw blurRad="177800" dist="38100" dir="5400000" sx="102000" sy="102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3" name="Graphic 2">
            <a:extLst>
              <a:ext uri="{FF2B5EF4-FFF2-40B4-BE49-F238E27FC236}">
                <a16:creationId xmlns:a16="http://schemas.microsoft.com/office/drawing/2014/main" id="{25781FC5-BC95-7E84-7345-28C2235B416B}"/>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5"/>
              </a:ext>
            </a:extLst>
          </a:blip>
          <a:stretch>
            <a:fillRect/>
          </a:stretch>
        </p:blipFill>
        <p:spPr>
          <a:xfrm>
            <a:off x="9200682" y="367323"/>
            <a:ext cx="1162520" cy="190384"/>
          </a:xfrm>
          <a:prstGeom prst="rect">
            <a:avLst/>
          </a:prstGeom>
        </p:spPr>
      </p:pic>
    </p:spTree>
    <p:extLst>
      <p:ext uri="{BB962C8B-B14F-4D97-AF65-F5344CB8AC3E}">
        <p14:creationId xmlns:p14="http://schemas.microsoft.com/office/powerpoint/2010/main" val="268783338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a:extLst>
            <a:ext uri="{FF2B5EF4-FFF2-40B4-BE49-F238E27FC236}">
              <a16:creationId xmlns:a16="http://schemas.microsoft.com/office/drawing/2014/main" id="{4C0226A8-671C-07FC-EE27-01FE68E514B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3D1D9561-562B-77D6-4D53-04CC50C2133F}"/>
              </a:ext>
            </a:extLst>
          </p:cNvPr>
          <p:cNvSpPr txBox="1"/>
          <p:nvPr/>
        </p:nvSpPr>
        <p:spPr>
          <a:xfrm>
            <a:off x="536896" y="541788"/>
            <a:ext cx="9559494" cy="938719"/>
          </a:xfrm>
          <a:prstGeom prst="rect">
            <a:avLst/>
          </a:prstGeom>
          <a:noFill/>
        </p:spPr>
        <p:txBody>
          <a:bodyPr wrap="square" rtlCol="0">
            <a:spAutoFit/>
          </a:bodyPr>
          <a:lstStyle/>
          <a:p>
            <a:r>
              <a:rPr lang="pl-PL" sz="5500" dirty="0">
                <a:solidFill>
                  <a:schemeClr val="bg1"/>
                </a:solidFill>
                <a:latin typeface="Aptos ExtraBold" panose="020B0004020202020204" pitchFamily="34" charset="0"/>
              </a:rPr>
              <a:t>Jak z tym walczyć?</a:t>
            </a:r>
            <a:endParaRPr lang="en-US" sz="6000" dirty="0">
              <a:latin typeface="Aptos ExtraBold" panose="020B0004020202020204" pitchFamily="34" charset="0"/>
            </a:endParaRPr>
          </a:p>
        </p:txBody>
      </p:sp>
      <p:sp>
        <p:nvSpPr>
          <p:cNvPr id="4" name="TextBox 3">
            <a:extLst>
              <a:ext uri="{FF2B5EF4-FFF2-40B4-BE49-F238E27FC236}">
                <a16:creationId xmlns:a16="http://schemas.microsoft.com/office/drawing/2014/main" id="{39083671-8705-A39C-F4D4-58EC0A0CF6C8}"/>
              </a:ext>
            </a:extLst>
          </p:cNvPr>
          <p:cNvSpPr txBox="1"/>
          <p:nvPr/>
        </p:nvSpPr>
        <p:spPr>
          <a:xfrm>
            <a:off x="560888" y="1685570"/>
            <a:ext cx="7302952" cy="477054"/>
          </a:xfrm>
          <a:prstGeom prst="rect">
            <a:avLst/>
          </a:prstGeom>
          <a:noFill/>
        </p:spPr>
        <p:txBody>
          <a:bodyPr wrap="square" rtlCol="0">
            <a:spAutoFit/>
          </a:bodyPr>
          <a:lstStyle/>
          <a:p>
            <a:r>
              <a:rPr lang="pl-PL" sz="2500" dirty="0">
                <a:solidFill>
                  <a:schemeClr val="bg1"/>
                </a:solidFill>
                <a:latin typeface="Aptos SemiBold" panose="020B0004020202020204" pitchFamily="34" charset="0"/>
              </a:rPr>
              <a:t>Lokalizuj dziecko</a:t>
            </a:r>
          </a:p>
        </p:txBody>
      </p:sp>
      <p:sp>
        <p:nvSpPr>
          <p:cNvPr id="6" name="TextBox 5">
            <a:extLst>
              <a:ext uri="{FF2B5EF4-FFF2-40B4-BE49-F238E27FC236}">
                <a16:creationId xmlns:a16="http://schemas.microsoft.com/office/drawing/2014/main" id="{9D00E7D6-43CD-B9B3-094A-8C6B4D65CB95}"/>
              </a:ext>
            </a:extLst>
          </p:cNvPr>
          <p:cNvSpPr txBox="1"/>
          <p:nvPr/>
        </p:nvSpPr>
        <p:spPr>
          <a:xfrm>
            <a:off x="560888" y="2718778"/>
            <a:ext cx="6059009" cy="1631216"/>
          </a:xfrm>
          <a:prstGeom prst="rect">
            <a:avLst/>
          </a:prstGeom>
          <a:noFill/>
        </p:spPr>
        <p:txBody>
          <a:bodyPr wrap="square" rtlCol="0">
            <a:spAutoFit/>
          </a:bodyPr>
          <a:lstStyle/>
          <a:p>
            <a:pPr marL="342900" indent="-342900">
              <a:buFont typeface="Arial" panose="020B0604020202020204" pitchFamily="34" charset="0"/>
              <a:buChar char="•"/>
            </a:pPr>
            <a:r>
              <a:rPr lang="pl-PL" sz="2500">
                <a:solidFill>
                  <a:schemeClr val="bg1"/>
                </a:solidFill>
                <a:latin typeface="Aptos SemiBold" panose="020B0004020202020204" pitchFamily="34" charset="0"/>
              </a:rPr>
              <a:t>Google Family Link</a:t>
            </a:r>
          </a:p>
          <a:p>
            <a:pPr marL="342900" indent="-342900">
              <a:buFont typeface="Arial" panose="020B0604020202020204" pitchFamily="34" charset="0"/>
              <a:buChar char="•"/>
            </a:pPr>
            <a:r>
              <a:rPr lang="pl-PL" sz="2500">
                <a:solidFill>
                  <a:schemeClr val="bg1"/>
                </a:solidFill>
                <a:latin typeface="Aptos SemiBold" panose="020B0004020202020204" pitchFamily="34" charset="0"/>
              </a:rPr>
              <a:t>Mapy Google</a:t>
            </a:r>
          </a:p>
          <a:p>
            <a:pPr marL="342900" indent="-342900">
              <a:buFont typeface="Arial" panose="020B0604020202020204" pitchFamily="34" charset="0"/>
              <a:buChar char="•"/>
            </a:pPr>
            <a:r>
              <a:rPr lang="pl-PL" sz="2500">
                <a:solidFill>
                  <a:schemeClr val="bg1"/>
                </a:solidFill>
                <a:latin typeface="Aptos SemiBold" panose="020B0004020202020204" pitchFamily="34" charset="0"/>
              </a:rPr>
              <a:t>Aplikacja Znajdź/</a:t>
            </a:r>
            <a:r>
              <a:rPr lang="pl-PL" sz="2500" err="1">
                <a:solidFill>
                  <a:schemeClr val="bg1"/>
                </a:solidFill>
                <a:latin typeface="Aptos SemiBold" panose="020B0004020202020204" pitchFamily="34" charset="0"/>
              </a:rPr>
              <a:t>Find</a:t>
            </a:r>
            <a:r>
              <a:rPr lang="pl-PL" sz="2500">
                <a:solidFill>
                  <a:schemeClr val="bg1"/>
                </a:solidFill>
                <a:latin typeface="Aptos SemiBold" panose="020B0004020202020204" pitchFamily="34" charset="0"/>
              </a:rPr>
              <a:t> My iOS</a:t>
            </a:r>
          </a:p>
          <a:p>
            <a:pPr marL="342900" indent="-342900">
              <a:buFont typeface="Arial" panose="020B0604020202020204" pitchFamily="34" charset="0"/>
              <a:buChar char="•"/>
            </a:pPr>
            <a:r>
              <a:rPr lang="pl-PL" sz="2500">
                <a:solidFill>
                  <a:schemeClr val="bg1"/>
                </a:solidFill>
                <a:latin typeface="Aptos SemiBold" panose="020B0004020202020204" pitchFamily="34" charset="0"/>
              </a:rPr>
              <a:t>icloud.com/</a:t>
            </a:r>
            <a:r>
              <a:rPr lang="pl-PL" sz="2500" err="1">
                <a:solidFill>
                  <a:schemeClr val="bg1"/>
                </a:solidFill>
                <a:latin typeface="Aptos SemiBold" panose="020B0004020202020204" pitchFamily="34" charset="0"/>
              </a:rPr>
              <a:t>find</a:t>
            </a:r>
            <a:endParaRPr lang="pl-PL" sz="2500">
              <a:solidFill>
                <a:schemeClr val="bg1"/>
              </a:solidFill>
              <a:latin typeface="Aptos SemiBold" panose="020B0004020202020204" pitchFamily="34" charset="0"/>
            </a:endParaRPr>
          </a:p>
        </p:txBody>
      </p:sp>
      <p:sp>
        <p:nvSpPr>
          <p:cNvPr id="8" name="TextBox 7">
            <a:extLst>
              <a:ext uri="{FF2B5EF4-FFF2-40B4-BE49-F238E27FC236}">
                <a16:creationId xmlns:a16="http://schemas.microsoft.com/office/drawing/2014/main" id="{6E891E42-6554-F7ED-6089-354A78AD15B5}"/>
              </a:ext>
            </a:extLst>
          </p:cNvPr>
          <p:cNvSpPr txBox="1"/>
          <p:nvPr/>
        </p:nvSpPr>
        <p:spPr>
          <a:xfrm>
            <a:off x="536896" y="5083814"/>
            <a:ext cx="7951322" cy="861774"/>
          </a:xfrm>
          <a:prstGeom prst="rect">
            <a:avLst/>
          </a:prstGeom>
          <a:noFill/>
        </p:spPr>
        <p:txBody>
          <a:bodyPr wrap="square" rtlCol="0">
            <a:spAutoFit/>
          </a:bodyPr>
          <a:lstStyle/>
          <a:p>
            <a:r>
              <a:rPr lang="pl-PL" sz="2500" dirty="0">
                <a:solidFill>
                  <a:schemeClr val="bg1"/>
                </a:solidFill>
                <a:latin typeface="Aptos SemiBold" panose="020B0004020202020204" pitchFamily="34" charset="0"/>
              </a:rPr>
              <a:t>Więcej info? </a:t>
            </a:r>
          </a:p>
          <a:p>
            <a:r>
              <a:rPr lang="pl-PL" sz="2500" dirty="0">
                <a:solidFill>
                  <a:srgbClr val="3695FF"/>
                </a:solidFill>
                <a:latin typeface="Aptos SemiBold" panose="020B0004020202020204" pitchFamily="34" charset="0"/>
                <a:hlinkClick r:id="rId4">
                  <a:extLst>
                    <a:ext uri="{A12FA001-AC4F-418D-AE19-62706E023703}">
                      <ahyp:hlinkClr xmlns:ahyp="http://schemas.microsoft.com/office/drawing/2018/hyperlinkcolor" val="tx"/>
                    </a:ext>
                  </a:extLst>
                </a:hlinkClick>
              </a:rPr>
              <a:t>hrejterzy.com/lokalizuj-dziecko</a:t>
            </a:r>
            <a:endParaRPr lang="pl-PL" sz="2500" dirty="0">
              <a:solidFill>
                <a:srgbClr val="3695FF"/>
              </a:solidFill>
              <a:latin typeface="Aptos SemiBold" panose="020B0004020202020204" pitchFamily="34" charset="0"/>
            </a:endParaRPr>
          </a:p>
        </p:txBody>
      </p:sp>
      <p:pic>
        <p:nvPicPr>
          <p:cNvPr id="7" name="Picture 6" descr="A screenshot of a map&#10;&#10;AI-generated content may be incorrect.">
            <a:extLst>
              <a:ext uri="{FF2B5EF4-FFF2-40B4-BE49-F238E27FC236}">
                <a16:creationId xmlns:a16="http://schemas.microsoft.com/office/drawing/2014/main" id="{C92E8E4C-80F5-2DA0-610B-1B2DFEB12409}"/>
              </a:ext>
            </a:extLst>
          </p:cNvPr>
          <p:cNvPicPr>
            <a:picLocks noChangeAspect="1"/>
          </p:cNvPicPr>
          <p:nvPr/>
        </p:nvPicPr>
        <p:blipFill>
          <a:blip r:embed="rId5">
            <a:extLst>
              <a:ext uri="{28A0092B-C50C-407E-A947-70E740481C1C}">
                <a14:useLocalDpi xmlns:a14="http://schemas.microsoft.com/office/drawing/2010/main" val="0"/>
              </a:ext>
            </a:extLst>
          </a:blip>
          <a:srcRect t="5060"/>
          <a:stretch>
            <a:fillRect/>
          </a:stretch>
        </p:blipFill>
        <p:spPr>
          <a:xfrm>
            <a:off x="8026400" y="939116"/>
            <a:ext cx="2691837" cy="5535019"/>
          </a:xfrm>
          <a:prstGeom prst="roundRect">
            <a:avLst>
              <a:gd name="adj" fmla="val 11428"/>
            </a:avLst>
          </a:prstGeom>
          <a:effectLst>
            <a:outerShdw blurRad="190500" dist="38100" dir="5400000" sx="102000" sy="102000" algn="t" rotWithShape="0">
              <a:prstClr val="black">
                <a:alpha val="30000"/>
              </a:prstClr>
            </a:outerShdw>
          </a:effectLst>
        </p:spPr>
      </p:pic>
      <p:pic>
        <p:nvPicPr>
          <p:cNvPr id="3" name="Graphic 2">
            <a:extLst>
              <a:ext uri="{FF2B5EF4-FFF2-40B4-BE49-F238E27FC236}">
                <a16:creationId xmlns:a16="http://schemas.microsoft.com/office/drawing/2014/main" id="{5147C86C-38B1-1CC5-7716-1A27B0F0F007}"/>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6"/>
              </a:ext>
            </a:extLst>
          </a:blip>
          <a:stretch>
            <a:fillRect/>
          </a:stretch>
        </p:blipFill>
        <p:spPr>
          <a:xfrm>
            <a:off x="9200682" y="367323"/>
            <a:ext cx="1162520" cy="190384"/>
          </a:xfrm>
          <a:prstGeom prst="rect">
            <a:avLst/>
          </a:prstGeom>
        </p:spPr>
      </p:pic>
    </p:spTree>
    <p:extLst>
      <p:ext uri="{BB962C8B-B14F-4D97-AF65-F5344CB8AC3E}">
        <p14:creationId xmlns:p14="http://schemas.microsoft.com/office/powerpoint/2010/main" val="87767445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a:extLst>
            <a:ext uri="{FF2B5EF4-FFF2-40B4-BE49-F238E27FC236}">
              <a16:creationId xmlns:a16="http://schemas.microsoft.com/office/drawing/2014/main" id="{1BD43758-5DDB-6119-E6C5-D234A643EEA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090F7D9-B1F2-375A-A527-3BBF79220EF7}"/>
              </a:ext>
            </a:extLst>
          </p:cNvPr>
          <p:cNvSpPr txBox="1"/>
          <p:nvPr/>
        </p:nvSpPr>
        <p:spPr>
          <a:xfrm>
            <a:off x="560888" y="594373"/>
            <a:ext cx="7302952" cy="861774"/>
          </a:xfrm>
          <a:prstGeom prst="rect">
            <a:avLst/>
          </a:prstGeom>
          <a:noFill/>
        </p:spPr>
        <p:txBody>
          <a:bodyPr wrap="square" rtlCol="0">
            <a:spAutoFit/>
          </a:bodyPr>
          <a:lstStyle/>
          <a:p>
            <a:r>
              <a:rPr lang="pl-PL" sz="2500" dirty="0">
                <a:solidFill>
                  <a:schemeClr val="bg1"/>
                </a:solidFill>
                <a:latin typeface="Aptos SemiBold" panose="020B0004020202020204" pitchFamily="34" charset="0"/>
              </a:rPr>
              <a:t>Lokalizacja w Androidzie</a:t>
            </a:r>
          </a:p>
          <a:p>
            <a:r>
              <a:rPr lang="pl-PL" sz="2500" dirty="0">
                <a:solidFill>
                  <a:schemeClr val="bg1"/>
                </a:solidFill>
                <a:latin typeface="Aptos SemiBold" panose="020B0004020202020204" pitchFamily="34" charset="0"/>
              </a:rPr>
              <a:t>(Google Family Link)</a:t>
            </a:r>
          </a:p>
        </p:txBody>
      </p:sp>
      <p:pic>
        <p:nvPicPr>
          <p:cNvPr id="2050" name="Picture 2" descr="Okno Google Family Link z zaznaczoną opcją &quot;dodaj dziecko&quot;">
            <a:extLst>
              <a:ext uri="{FF2B5EF4-FFF2-40B4-BE49-F238E27FC236}">
                <a16:creationId xmlns:a16="http://schemas.microsoft.com/office/drawing/2014/main" id="{C8489553-3F24-B300-35FB-662A757A7CE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29739"/>
          <a:stretch>
            <a:fillRect/>
          </a:stretch>
        </p:blipFill>
        <p:spPr bwMode="auto">
          <a:xfrm>
            <a:off x="3011910" y="1856520"/>
            <a:ext cx="2925635" cy="4563253"/>
          </a:xfrm>
          <a:prstGeom prst="roundRect">
            <a:avLst>
              <a:gd name="adj" fmla="val 10747"/>
            </a:avLst>
          </a:prstGeom>
          <a:noFill/>
          <a:effectLst>
            <a:outerShdw blurRad="190500" dist="38100" dir="5400000" sx="102000" sy="102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052" name="Picture 4" descr="Zobacz gdzie jest Marek - opcja konfiguracji lokalizacji">
            <a:extLst>
              <a:ext uri="{FF2B5EF4-FFF2-40B4-BE49-F238E27FC236}">
                <a16:creationId xmlns:a16="http://schemas.microsoft.com/office/drawing/2014/main" id="{8F975B8B-58B3-8905-2B49-7AF1EE893D2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24505" y="1040716"/>
            <a:ext cx="2423066" cy="5379057"/>
          </a:xfrm>
          <a:prstGeom prst="roundRect">
            <a:avLst>
              <a:gd name="adj" fmla="val 10747"/>
            </a:avLst>
          </a:prstGeom>
          <a:noFill/>
          <a:effectLst>
            <a:outerShdw blurRad="190500" dist="38100" dir="5400000" sx="102000" sy="102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054" name="Picture 6" descr="Podgląd lokalizacji w Google Family Link">
            <a:extLst>
              <a:ext uri="{FF2B5EF4-FFF2-40B4-BE49-F238E27FC236}">
                <a16:creationId xmlns:a16="http://schemas.microsoft.com/office/drawing/2014/main" id="{7B1485E1-5429-1559-99C5-C5E378E0A5C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34531" y="1040716"/>
            <a:ext cx="2423066" cy="5379057"/>
          </a:xfrm>
          <a:prstGeom prst="roundRect">
            <a:avLst>
              <a:gd name="adj" fmla="val 10490"/>
            </a:avLst>
          </a:prstGeom>
          <a:noFill/>
          <a:effectLst>
            <a:outerShdw blurRad="190500" dist="38100" dir="5400000" sx="102000" sy="102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 name="Graphic 1">
            <a:extLst>
              <a:ext uri="{FF2B5EF4-FFF2-40B4-BE49-F238E27FC236}">
                <a16:creationId xmlns:a16="http://schemas.microsoft.com/office/drawing/2014/main" id="{33B5A444-6E0D-17DE-997F-B97CBE86CAB5}"/>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7"/>
              </a:ext>
            </a:extLst>
          </a:blip>
          <a:stretch>
            <a:fillRect/>
          </a:stretch>
        </p:blipFill>
        <p:spPr>
          <a:xfrm>
            <a:off x="9200682" y="367323"/>
            <a:ext cx="1162520" cy="190384"/>
          </a:xfrm>
          <a:prstGeom prst="rect">
            <a:avLst/>
          </a:prstGeom>
        </p:spPr>
      </p:pic>
    </p:spTree>
    <p:extLst>
      <p:ext uri="{BB962C8B-B14F-4D97-AF65-F5344CB8AC3E}">
        <p14:creationId xmlns:p14="http://schemas.microsoft.com/office/powerpoint/2010/main" val="21194184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a:extLst>
            <a:ext uri="{FF2B5EF4-FFF2-40B4-BE49-F238E27FC236}">
              <a16:creationId xmlns:a16="http://schemas.microsoft.com/office/drawing/2014/main" id="{A6163410-F89B-E3CE-76F8-65EF1CCAEE0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C68B6DF-F66F-1A9E-6EA2-03808C55A2B5}"/>
              </a:ext>
            </a:extLst>
          </p:cNvPr>
          <p:cNvSpPr txBox="1"/>
          <p:nvPr/>
        </p:nvSpPr>
        <p:spPr>
          <a:xfrm>
            <a:off x="560888" y="594373"/>
            <a:ext cx="7302952" cy="861774"/>
          </a:xfrm>
          <a:prstGeom prst="rect">
            <a:avLst/>
          </a:prstGeom>
          <a:noFill/>
        </p:spPr>
        <p:txBody>
          <a:bodyPr wrap="square" rtlCol="0">
            <a:spAutoFit/>
          </a:bodyPr>
          <a:lstStyle/>
          <a:p>
            <a:r>
              <a:rPr lang="pl-PL" sz="2500" dirty="0">
                <a:solidFill>
                  <a:schemeClr val="bg1"/>
                </a:solidFill>
                <a:latin typeface="Aptos SemiBold" panose="020B0004020202020204" pitchFamily="34" charset="0"/>
              </a:rPr>
              <a:t>Lokalizacja w iOS</a:t>
            </a:r>
          </a:p>
          <a:p>
            <a:r>
              <a:rPr lang="pl-PL" sz="2500" dirty="0">
                <a:solidFill>
                  <a:schemeClr val="bg1"/>
                </a:solidFill>
                <a:latin typeface="Aptos SemiBold" panose="020B0004020202020204" pitchFamily="34" charset="0"/>
              </a:rPr>
              <a:t>(Znajdź/</a:t>
            </a:r>
            <a:r>
              <a:rPr lang="pl-PL" sz="2500" dirty="0" err="1">
                <a:solidFill>
                  <a:schemeClr val="bg1"/>
                </a:solidFill>
                <a:latin typeface="Aptos SemiBold" panose="020B0004020202020204" pitchFamily="34" charset="0"/>
              </a:rPr>
              <a:t>Find</a:t>
            </a:r>
            <a:r>
              <a:rPr lang="pl-PL" sz="2500" dirty="0">
                <a:solidFill>
                  <a:schemeClr val="bg1"/>
                </a:solidFill>
                <a:latin typeface="Aptos SemiBold" panose="020B0004020202020204" pitchFamily="34" charset="0"/>
              </a:rPr>
              <a:t> My)</a:t>
            </a:r>
          </a:p>
        </p:txBody>
      </p:sp>
      <p:pic>
        <p:nvPicPr>
          <p:cNvPr id="3074" name="Picture 2" descr="Udostępniaj moje położenie w aplikacji Znajdź na iOS">
            <a:extLst>
              <a:ext uri="{FF2B5EF4-FFF2-40B4-BE49-F238E27FC236}">
                <a16:creationId xmlns:a16="http://schemas.microsoft.com/office/drawing/2014/main" id="{9DDDFEDD-4510-F079-E5CF-44B6022C004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85442" y="1745422"/>
            <a:ext cx="2164959" cy="4683337"/>
          </a:xfrm>
          <a:prstGeom prst="roundRect">
            <a:avLst>
              <a:gd name="adj" fmla="val 8801"/>
            </a:avLst>
          </a:prstGeom>
          <a:noFill/>
          <a:effectLst>
            <a:outerShdw blurRad="190500" dist="38100" dir="5400000" sx="102000" sy="102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3076" name="Picture 4" descr="Udostępnij położenie wybranym osobom w aplikacji Znajdź">
            <a:extLst>
              <a:ext uri="{FF2B5EF4-FFF2-40B4-BE49-F238E27FC236}">
                <a16:creationId xmlns:a16="http://schemas.microsoft.com/office/drawing/2014/main" id="{F40E520A-ACF3-278C-D665-3C1D8161E6D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13520" y="1745422"/>
            <a:ext cx="2164959" cy="4683337"/>
          </a:xfrm>
          <a:prstGeom prst="roundRect">
            <a:avLst>
              <a:gd name="adj" fmla="val 8801"/>
            </a:avLst>
          </a:prstGeom>
          <a:noFill/>
          <a:effectLst>
            <a:outerShdw blurRad="190500" dist="38100" dir="5400000" sx="102000" sy="102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3078" name="Picture 6" descr="Udostępniaj stale położenie">
            <a:extLst>
              <a:ext uri="{FF2B5EF4-FFF2-40B4-BE49-F238E27FC236}">
                <a16:creationId xmlns:a16="http://schemas.microsoft.com/office/drawing/2014/main" id="{DCE8027C-0360-C467-23CE-35419B9BE68F}"/>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7542" b="3165"/>
          <a:stretch>
            <a:fillRect/>
          </a:stretch>
        </p:blipFill>
        <p:spPr bwMode="auto">
          <a:xfrm>
            <a:off x="6522017" y="1108113"/>
            <a:ext cx="2164959" cy="4181889"/>
          </a:xfrm>
          <a:prstGeom prst="roundRect">
            <a:avLst>
              <a:gd name="adj" fmla="val 7635"/>
            </a:avLst>
          </a:prstGeom>
          <a:noFill/>
          <a:effectLst>
            <a:outerShdw blurRad="190500" dist="38100" dir="5400000" sx="102000" sy="102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 name="Picture 1" descr="A screenshot of a map&#10;&#10;AI-generated content may be incorrect.">
            <a:extLst>
              <a:ext uri="{FF2B5EF4-FFF2-40B4-BE49-F238E27FC236}">
                <a16:creationId xmlns:a16="http://schemas.microsoft.com/office/drawing/2014/main" id="{5481710B-9CC4-321D-A272-39FD6D9C23C4}"/>
              </a:ext>
            </a:extLst>
          </p:cNvPr>
          <p:cNvPicPr>
            <a:picLocks noChangeAspect="1"/>
          </p:cNvPicPr>
          <p:nvPr/>
        </p:nvPicPr>
        <p:blipFill>
          <a:blip r:embed="rId7">
            <a:extLst>
              <a:ext uri="{28A0092B-C50C-407E-A947-70E740481C1C}">
                <a14:useLocalDpi xmlns:a14="http://schemas.microsoft.com/office/drawing/2010/main" val="0"/>
              </a:ext>
            </a:extLst>
          </a:blip>
          <a:srcRect t="5060"/>
          <a:stretch>
            <a:fillRect/>
          </a:stretch>
        </p:blipFill>
        <p:spPr>
          <a:xfrm>
            <a:off x="8968722" y="1108113"/>
            <a:ext cx="2609649" cy="5366022"/>
          </a:xfrm>
          <a:prstGeom prst="roundRect">
            <a:avLst>
              <a:gd name="adj" fmla="val 11428"/>
            </a:avLst>
          </a:prstGeom>
          <a:effectLst>
            <a:outerShdw blurRad="190500" dist="38100" dir="5400000" sx="102000" sy="102000" algn="t" rotWithShape="0">
              <a:prstClr val="black">
                <a:alpha val="30000"/>
              </a:prstClr>
            </a:outerShdw>
          </a:effectLst>
        </p:spPr>
      </p:pic>
      <p:pic>
        <p:nvPicPr>
          <p:cNvPr id="4" name="Graphic 3">
            <a:extLst>
              <a:ext uri="{FF2B5EF4-FFF2-40B4-BE49-F238E27FC236}">
                <a16:creationId xmlns:a16="http://schemas.microsoft.com/office/drawing/2014/main" id="{570F84B1-7F88-5FB9-289F-2611ADA6D81C}"/>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8"/>
              </a:ext>
            </a:extLst>
          </a:blip>
          <a:stretch>
            <a:fillRect/>
          </a:stretch>
        </p:blipFill>
        <p:spPr>
          <a:xfrm>
            <a:off x="9200682" y="367323"/>
            <a:ext cx="1162520" cy="190384"/>
          </a:xfrm>
          <a:prstGeom prst="rect">
            <a:avLst/>
          </a:prstGeom>
        </p:spPr>
      </p:pic>
    </p:spTree>
    <p:extLst>
      <p:ext uri="{BB962C8B-B14F-4D97-AF65-F5344CB8AC3E}">
        <p14:creationId xmlns:p14="http://schemas.microsoft.com/office/powerpoint/2010/main" val="374225277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a:extLst>
            <a:ext uri="{FF2B5EF4-FFF2-40B4-BE49-F238E27FC236}">
              <a16:creationId xmlns:a16="http://schemas.microsoft.com/office/drawing/2014/main" id="{2407F523-7DE2-9048-28AA-CA866989585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AFF2040-7FAF-8DBD-B463-58B22C2922A3}"/>
              </a:ext>
            </a:extLst>
          </p:cNvPr>
          <p:cNvSpPr txBox="1"/>
          <p:nvPr/>
        </p:nvSpPr>
        <p:spPr>
          <a:xfrm>
            <a:off x="536896" y="541788"/>
            <a:ext cx="9559494" cy="938719"/>
          </a:xfrm>
          <a:prstGeom prst="rect">
            <a:avLst/>
          </a:prstGeom>
          <a:noFill/>
        </p:spPr>
        <p:txBody>
          <a:bodyPr wrap="square" rtlCol="0">
            <a:spAutoFit/>
          </a:bodyPr>
          <a:lstStyle/>
          <a:p>
            <a:r>
              <a:rPr lang="pl-PL" sz="5500" dirty="0">
                <a:solidFill>
                  <a:schemeClr val="bg1"/>
                </a:solidFill>
                <a:latin typeface="Aptos ExtraBold" panose="020B0004020202020204" pitchFamily="34" charset="0"/>
              </a:rPr>
              <a:t>Jak z tym walczyć?</a:t>
            </a:r>
            <a:endParaRPr lang="en-US" sz="6000" dirty="0">
              <a:latin typeface="Aptos ExtraBold" panose="020B0004020202020204" pitchFamily="34" charset="0"/>
            </a:endParaRPr>
          </a:p>
        </p:txBody>
      </p:sp>
      <p:sp>
        <p:nvSpPr>
          <p:cNvPr id="4" name="TextBox 3">
            <a:extLst>
              <a:ext uri="{FF2B5EF4-FFF2-40B4-BE49-F238E27FC236}">
                <a16:creationId xmlns:a16="http://schemas.microsoft.com/office/drawing/2014/main" id="{1A00F790-A207-0ECE-BEA4-59D5584FB84F}"/>
              </a:ext>
            </a:extLst>
          </p:cNvPr>
          <p:cNvSpPr txBox="1"/>
          <p:nvPr/>
        </p:nvSpPr>
        <p:spPr>
          <a:xfrm>
            <a:off x="560888" y="2722211"/>
            <a:ext cx="7302952" cy="3170099"/>
          </a:xfrm>
          <a:prstGeom prst="rect">
            <a:avLst/>
          </a:prstGeom>
          <a:noFill/>
        </p:spPr>
        <p:txBody>
          <a:bodyPr wrap="square" rtlCol="0">
            <a:spAutoFit/>
          </a:bodyPr>
          <a:lstStyle/>
          <a:p>
            <a:pPr marL="342900" indent="-342900">
              <a:buFont typeface="Arial" panose="020B0604020202020204" pitchFamily="34" charset="0"/>
              <a:buChar char="•"/>
            </a:pPr>
            <a:r>
              <a:rPr lang="pl-PL" sz="2500" dirty="0">
                <a:solidFill>
                  <a:schemeClr val="bg1"/>
                </a:solidFill>
                <a:latin typeface="Aptos SemiBold" panose="020B0004020202020204" pitchFamily="34" charset="0"/>
              </a:rPr>
              <a:t>Nie pozwalaj dziecku na używanie </a:t>
            </a:r>
            <a:r>
              <a:rPr lang="pl-PL" sz="2500" dirty="0" err="1">
                <a:solidFill>
                  <a:schemeClr val="bg1"/>
                </a:solidFill>
                <a:latin typeface="Aptos SemiBold" panose="020B0004020202020204" pitchFamily="34" charset="0"/>
              </a:rPr>
              <a:t>smartfona</a:t>
            </a:r>
            <a:r>
              <a:rPr lang="pl-PL" sz="2500" dirty="0">
                <a:solidFill>
                  <a:schemeClr val="bg1"/>
                </a:solidFill>
                <a:latin typeface="Aptos SemiBold" panose="020B0004020202020204" pitchFamily="34" charset="0"/>
              </a:rPr>
              <a:t> zaraz po przebudzeniu ani tuż przed snem</a:t>
            </a:r>
          </a:p>
          <a:p>
            <a:pPr marL="342900" indent="-342900">
              <a:buFont typeface="Arial" panose="020B0604020202020204" pitchFamily="34" charset="0"/>
              <a:buChar char="•"/>
            </a:pPr>
            <a:r>
              <a:rPr lang="pl-PL" sz="2500" dirty="0">
                <a:solidFill>
                  <a:schemeClr val="bg1"/>
                </a:solidFill>
                <a:latin typeface="Aptos SemiBold" panose="020B0004020202020204" pitchFamily="34" charset="0"/>
              </a:rPr>
              <a:t>Ustaw automatyczne włączanie </a:t>
            </a:r>
            <a:br>
              <a:rPr lang="pl-PL" sz="2500" dirty="0">
                <a:solidFill>
                  <a:schemeClr val="bg1"/>
                </a:solidFill>
                <a:latin typeface="Aptos SemiBold" panose="020B0004020202020204" pitchFamily="34" charset="0"/>
              </a:rPr>
            </a:br>
            <a:r>
              <a:rPr lang="pl-PL" sz="2500" dirty="0">
                <a:solidFill>
                  <a:srgbClr val="3695FF"/>
                </a:solidFill>
                <a:latin typeface="Aptos SemiBold" panose="020B0004020202020204" pitchFamily="34" charset="0"/>
                <a:hlinkClick r:id="rId4">
                  <a:extLst>
                    <a:ext uri="{A12FA001-AC4F-418D-AE19-62706E023703}">
                      <ahyp:hlinkClr xmlns:ahyp="http://schemas.microsoft.com/office/drawing/2018/hyperlinkcolor" val="tx"/>
                    </a:ext>
                  </a:extLst>
                </a:hlinkClick>
              </a:rPr>
              <a:t>czarno-białego ekranu</a:t>
            </a:r>
            <a:endParaRPr lang="pl-PL" sz="2500" dirty="0">
              <a:solidFill>
                <a:srgbClr val="3695FF"/>
              </a:solidFill>
              <a:latin typeface="Aptos SemiBold" panose="020B0004020202020204" pitchFamily="34" charset="0"/>
            </a:endParaRPr>
          </a:p>
          <a:p>
            <a:pPr marL="342900" indent="-342900">
              <a:buFont typeface="Arial" panose="020B0604020202020204" pitchFamily="34" charset="0"/>
              <a:buChar char="•"/>
            </a:pPr>
            <a:r>
              <a:rPr lang="pl-PL" sz="2500" dirty="0">
                <a:solidFill>
                  <a:schemeClr val="bg1"/>
                </a:solidFill>
                <a:latin typeface="Aptos SemiBold" panose="020B0004020202020204" pitchFamily="34" charset="0"/>
              </a:rPr>
              <a:t>Ustal zasady korzystania z telefonu w domu</a:t>
            </a:r>
            <a:br>
              <a:rPr lang="pl-PL" sz="2500" dirty="0">
                <a:solidFill>
                  <a:schemeClr val="bg1"/>
                </a:solidFill>
                <a:latin typeface="Aptos SemiBold" panose="020B0004020202020204" pitchFamily="34" charset="0"/>
              </a:rPr>
            </a:br>
            <a:endParaRPr lang="pl-PL" sz="2500" dirty="0">
              <a:solidFill>
                <a:schemeClr val="bg1"/>
              </a:solidFill>
              <a:latin typeface="Aptos SemiBold" panose="020B0004020202020204" pitchFamily="34" charset="0"/>
            </a:endParaRPr>
          </a:p>
          <a:p>
            <a:pPr marL="342900" indent="-342900">
              <a:buFont typeface="Arial" panose="020B0604020202020204" pitchFamily="34" charset="0"/>
              <a:buChar char="•"/>
            </a:pPr>
            <a:r>
              <a:rPr lang="pl-PL" sz="2500" dirty="0">
                <a:solidFill>
                  <a:schemeClr val="bg1"/>
                </a:solidFill>
                <a:latin typeface="Aptos SemiBold" panose="020B0004020202020204" pitchFamily="34" charset="0"/>
              </a:rPr>
              <a:t>Bądź przykładem – sobie też nałóż limity czasowe i ograniczenia</a:t>
            </a:r>
          </a:p>
        </p:txBody>
      </p:sp>
      <p:sp>
        <p:nvSpPr>
          <p:cNvPr id="3" name="TextBox 2">
            <a:extLst>
              <a:ext uri="{FF2B5EF4-FFF2-40B4-BE49-F238E27FC236}">
                <a16:creationId xmlns:a16="http://schemas.microsoft.com/office/drawing/2014/main" id="{4CDEB096-062D-3E20-8968-CD525AFFA2CA}"/>
              </a:ext>
            </a:extLst>
          </p:cNvPr>
          <p:cNvSpPr txBox="1"/>
          <p:nvPr/>
        </p:nvSpPr>
        <p:spPr>
          <a:xfrm>
            <a:off x="560888" y="1685570"/>
            <a:ext cx="7302952" cy="477054"/>
          </a:xfrm>
          <a:prstGeom prst="rect">
            <a:avLst/>
          </a:prstGeom>
          <a:noFill/>
        </p:spPr>
        <p:txBody>
          <a:bodyPr wrap="square" rtlCol="0">
            <a:spAutoFit/>
          </a:bodyPr>
          <a:lstStyle/>
          <a:p>
            <a:r>
              <a:rPr lang="pl-PL" sz="2500" dirty="0">
                <a:solidFill>
                  <a:schemeClr val="bg1"/>
                </a:solidFill>
                <a:latin typeface="Aptos SemiBold" panose="020B0004020202020204" pitchFamily="34" charset="0"/>
              </a:rPr>
              <a:t>Cyfrowa higiena</a:t>
            </a:r>
          </a:p>
        </p:txBody>
      </p:sp>
      <p:pic>
        <p:nvPicPr>
          <p:cNvPr id="8" name="Picture 7" descr="A screenshot of a phone&#10;&#10;AI-generated content may be incorrect.">
            <a:extLst>
              <a:ext uri="{FF2B5EF4-FFF2-40B4-BE49-F238E27FC236}">
                <a16:creationId xmlns:a16="http://schemas.microsoft.com/office/drawing/2014/main" id="{1CE2ECC6-1FD3-543F-CC2F-F6BCB3D43231}"/>
              </a:ext>
            </a:extLst>
          </p:cNvPr>
          <p:cNvPicPr>
            <a:picLocks noChangeAspect="1"/>
          </p:cNvPicPr>
          <p:nvPr/>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t="5387" b="26869"/>
          <a:stretch>
            <a:fillRect/>
          </a:stretch>
        </p:blipFill>
        <p:spPr>
          <a:xfrm>
            <a:off x="8164041" y="2958106"/>
            <a:ext cx="2452228" cy="3595094"/>
          </a:xfrm>
          <a:prstGeom prst="roundRect">
            <a:avLst>
              <a:gd name="adj" fmla="val 5591"/>
            </a:avLst>
          </a:prstGeom>
          <a:effectLst>
            <a:outerShdw blurRad="215900" dist="38100" dir="5400000" sx="103000" sy="103000" algn="t" rotWithShape="0">
              <a:prstClr val="black">
                <a:alpha val="40000"/>
              </a:prstClr>
            </a:outerShdw>
          </a:effectLst>
        </p:spPr>
      </p:pic>
      <p:pic>
        <p:nvPicPr>
          <p:cNvPr id="6" name="Picture 5" descr="A screenshot of a phone&#10;&#10;AI-generated content may be incorrect.">
            <a:extLst>
              <a:ext uri="{FF2B5EF4-FFF2-40B4-BE49-F238E27FC236}">
                <a16:creationId xmlns:a16="http://schemas.microsoft.com/office/drawing/2014/main" id="{F46F1D72-FF13-F4B2-B066-17A974C2B28B}"/>
              </a:ext>
            </a:extLst>
          </p:cNvPr>
          <p:cNvPicPr>
            <a:picLocks noChangeAspect="1"/>
          </p:cNvPicPr>
          <p:nvPr/>
        </p:nvPicPr>
        <p:blipFill>
          <a:blip r:embed="rId7">
            <a:extLst>
              <a:ext uri="{28A0092B-C50C-407E-A947-70E740481C1C}">
                <a14:useLocalDpi xmlns:a14="http://schemas.microsoft.com/office/drawing/2010/main" val="0"/>
              </a:ext>
            </a:extLst>
          </a:blip>
          <a:srcRect t="4983" b="32628"/>
          <a:stretch>
            <a:fillRect/>
          </a:stretch>
        </p:blipFill>
        <p:spPr>
          <a:xfrm>
            <a:off x="9202876" y="799291"/>
            <a:ext cx="2452228" cy="3310892"/>
          </a:xfrm>
          <a:prstGeom prst="roundRect">
            <a:avLst>
              <a:gd name="adj" fmla="val 5883"/>
            </a:avLst>
          </a:prstGeom>
          <a:effectLst>
            <a:outerShdw blurRad="190500" dist="38100" dir="5400000" sx="103000" sy="103000" algn="t" rotWithShape="0">
              <a:prstClr val="black">
                <a:alpha val="40000"/>
              </a:prstClr>
            </a:outerShdw>
          </a:effectLst>
        </p:spPr>
      </p:pic>
      <p:sp>
        <p:nvSpPr>
          <p:cNvPr id="9" name="Rectangle: Rounded Corners 8">
            <a:extLst>
              <a:ext uri="{FF2B5EF4-FFF2-40B4-BE49-F238E27FC236}">
                <a16:creationId xmlns:a16="http://schemas.microsoft.com/office/drawing/2014/main" id="{D6422C44-AAC6-457A-2A5E-46DDB397C195}"/>
              </a:ext>
            </a:extLst>
          </p:cNvPr>
          <p:cNvSpPr/>
          <p:nvPr/>
        </p:nvSpPr>
        <p:spPr>
          <a:xfrm>
            <a:off x="9323701" y="3324541"/>
            <a:ext cx="2210578" cy="314782"/>
          </a:xfrm>
          <a:prstGeom prst="roundRect">
            <a:avLst>
              <a:gd name="adj" fmla="val 7365"/>
            </a:avLst>
          </a:prstGeom>
          <a:noFill/>
          <a:ln w="952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0" name="Rectangle: Rounded Corners 9">
            <a:extLst>
              <a:ext uri="{FF2B5EF4-FFF2-40B4-BE49-F238E27FC236}">
                <a16:creationId xmlns:a16="http://schemas.microsoft.com/office/drawing/2014/main" id="{B2F353C1-E18D-3DC4-E738-7F95E492443C}"/>
              </a:ext>
            </a:extLst>
          </p:cNvPr>
          <p:cNvSpPr/>
          <p:nvPr/>
        </p:nvSpPr>
        <p:spPr>
          <a:xfrm>
            <a:off x="8284866" y="4894878"/>
            <a:ext cx="2210578" cy="870921"/>
          </a:xfrm>
          <a:prstGeom prst="roundRect">
            <a:avLst>
              <a:gd name="adj" fmla="val 7365"/>
            </a:avLst>
          </a:prstGeom>
          <a:noFill/>
          <a:ln w="952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5" name="Graphic 4">
            <a:extLst>
              <a:ext uri="{FF2B5EF4-FFF2-40B4-BE49-F238E27FC236}">
                <a16:creationId xmlns:a16="http://schemas.microsoft.com/office/drawing/2014/main" id="{41D0BA7C-9108-4287-4328-2B68D5D43CBD}"/>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8"/>
              </a:ext>
            </a:extLst>
          </a:blip>
          <a:stretch>
            <a:fillRect/>
          </a:stretch>
        </p:blipFill>
        <p:spPr>
          <a:xfrm>
            <a:off x="9200682" y="367323"/>
            <a:ext cx="1162520" cy="190384"/>
          </a:xfrm>
          <a:prstGeom prst="rect">
            <a:avLst/>
          </a:prstGeom>
        </p:spPr>
      </p:pic>
    </p:spTree>
    <p:extLst>
      <p:ext uri="{BB962C8B-B14F-4D97-AF65-F5344CB8AC3E}">
        <p14:creationId xmlns:p14="http://schemas.microsoft.com/office/powerpoint/2010/main" val="131545542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a:extLst>
            <a:ext uri="{FF2B5EF4-FFF2-40B4-BE49-F238E27FC236}">
              <a16:creationId xmlns:a16="http://schemas.microsoft.com/office/drawing/2014/main" id="{C9D2A2D4-96DC-6DEA-FFE9-E47755A7671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EA64799-9B3A-2FBF-3AC5-B708E6D8DA76}"/>
              </a:ext>
            </a:extLst>
          </p:cNvPr>
          <p:cNvSpPr txBox="1"/>
          <p:nvPr/>
        </p:nvSpPr>
        <p:spPr>
          <a:xfrm>
            <a:off x="1899195" y="2930620"/>
            <a:ext cx="9150989" cy="830997"/>
          </a:xfrm>
          <a:prstGeom prst="rect">
            <a:avLst/>
          </a:prstGeom>
          <a:noFill/>
        </p:spPr>
        <p:txBody>
          <a:bodyPr wrap="square" rtlCol="0">
            <a:spAutoFit/>
          </a:bodyPr>
          <a:lstStyle/>
          <a:p>
            <a:r>
              <a:rPr lang="pl-PL" sz="4800" dirty="0">
                <a:solidFill>
                  <a:schemeClr val="bg1"/>
                </a:solidFill>
                <a:latin typeface="Aptos ExtraBold" panose="020B0004020202020204" pitchFamily="34" charset="0"/>
              </a:rPr>
              <a:t>Co lubi robić Twoje dziecko?</a:t>
            </a:r>
          </a:p>
        </p:txBody>
      </p:sp>
      <p:pic>
        <p:nvPicPr>
          <p:cNvPr id="3" name="Graphic 2">
            <a:extLst>
              <a:ext uri="{FF2B5EF4-FFF2-40B4-BE49-F238E27FC236}">
                <a16:creationId xmlns:a16="http://schemas.microsoft.com/office/drawing/2014/main" id="{80B01E13-3F63-1816-487A-622393C8C34A}"/>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3"/>
              </a:ext>
            </a:extLst>
          </a:blip>
          <a:stretch>
            <a:fillRect/>
          </a:stretch>
        </p:blipFill>
        <p:spPr>
          <a:xfrm>
            <a:off x="9200682" y="367323"/>
            <a:ext cx="1162520" cy="190384"/>
          </a:xfrm>
          <a:prstGeom prst="rect">
            <a:avLst/>
          </a:prstGeom>
        </p:spPr>
      </p:pic>
    </p:spTree>
    <p:extLst>
      <p:ext uri="{BB962C8B-B14F-4D97-AF65-F5344CB8AC3E}">
        <p14:creationId xmlns:p14="http://schemas.microsoft.com/office/powerpoint/2010/main" val="40758829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a:extLst>
            <a:ext uri="{FF2B5EF4-FFF2-40B4-BE49-F238E27FC236}">
              <a16:creationId xmlns:a16="http://schemas.microsoft.com/office/drawing/2014/main" id="{BE2C14D7-EA24-7836-527B-188BB821994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8E1F332-ADFB-B93F-6D4E-A0ACFD46C4DA}"/>
              </a:ext>
            </a:extLst>
          </p:cNvPr>
          <p:cNvSpPr txBox="1"/>
          <p:nvPr/>
        </p:nvSpPr>
        <p:spPr>
          <a:xfrm>
            <a:off x="536896" y="541788"/>
            <a:ext cx="9559494" cy="938719"/>
          </a:xfrm>
          <a:prstGeom prst="rect">
            <a:avLst/>
          </a:prstGeom>
          <a:noFill/>
        </p:spPr>
        <p:txBody>
          <a:bodyPr wrap="square" rtlCol="0">
            <a:spAutoFit/>
          </a:bodyPr>
          <a:lstStyle/>
          <a:p>
            <a:r>
              <a:rPr lang="pl-PL" sz="5500" dirty="0">
                <a:solidFill>
                  <a:schemeClr val="bg1"/>
                </a:solidFill>
                <a:latin typeface="Aptos ExtraBold" panose="020B0004020202020204" pitchFamily="34" charset="0"/>
              </a:rPr>
              <a:t>Jak z tym walczyć?</a:t>
            </a:r>
            <a:endParaRPr lang="en-US" sz="6000" dirty="0">
              <a:latin typeface="Aptos ExtraBold" panose="020B0004020202020204" pitchFamily="34" charset="0"/>
            </a:endParaRPr>
          </a:p>
        </p:txBody>
      </p:sp>
      <p:sp>
        <p:nvSpPr>
          <p:cNvPr id="5" name="TextBox 4">
            <a:extLst>
              <a:ext uri="{FF2B5EF4-FFF2-40B4-BE49-F238E27FC236}">
                <a16:creationId xmlns:a16="http://schemas.microsoft.com/office/drawing/2014/main" id="{CF617E3B-FDBC-7A41-CEE3-77065948171E}"/>
              </a:ext>
            </a:extLst>
          </p:cNvPr>
          <p:cNvSpPr txBox="1"/>
          <p:nvPr/>
        </p:nvSpPr>
        <p:spPr>
          <a:xfrm>
            <a:off x="560888" y="2720092"/>
            <a:ext cx="7391621" cy="2015936"/>
          </a:xfrm>
          <a:prstGeom prst="rect">
            <a:avLst/>
          </a:prstGeom>
          <a:noFill/>
        </p:spPr>
        <p:txBody>
          <a:bodyPr wrap="square" rtlCol="0">
            <a:spAutoFit/>
          </a:bodyPr>
          <a:lstStyle/>
          <a:p>
            <a:pPr marL="342900" indent="-342900">
              <a:buFont typeface="Arial" panose="020B0604020202020204" pitchFamily="34" charset="0"/>
              <a:buChar char="•"/>
            </a:pPr>
            <a:r>
              <a:rPr lang="pl-PL" sz="2500">
                <a:solidFill>
                  <a:schemeClr val="bg1"/>
                </a:solidFill>
                <a:latin typeface="Aptos SemiBold" panose="020B0004020202020204" pitchFamily="34" charset="0"/>
              </a:rPr>
              <a:t>Wprowadź formę grywalizacji</a:t>
            </a:r>
          </a:p>
          <a:p>
            <a:pPr marL="342900" indent="-342900">
              <a:buFont typeface="Arial" panose="020B0604020202020204" pitchFamily="34" charset="0"/>
              <a:buChar char="•"/>
            </a:pPr>
            <a:r>
              <a:rPr lang="pl-PL" sz="2500">
                <a:solidFill>
                  <a:schemeClr val="bg1"/>
                </a:solidFill>
                <a:latin typeface="Aptos SemiBold" panose="020B0004020202020204" pitchFamily="34" charset="0"/>
              </a:rPr>
              <a:t>Telefon to nie pasja – poszukajcie alternatywnych zainteresowań</a:t>
            </a:r>
          </a:p>
          <a:p>
            <a:pPr marL="342900" indent="-342900">
              <a:buFont typeface="Arial" panose="020B0604020202020204" pitchFamily="34" charset="0"/>
              <a:buChar char="•"/>
            </a:pPr>
            <a:r>
              <a:rPr lang="pl-PL" sz="2500">
                <a:solidFill>
                  <a:schemeClr val="bg1"/>
                </a:solidFill>
                <a:latin typeface="Aptos SemiBold" panose="020B0004020202020204" pitchFamily="34" charset="0"/>
              </a:rPr>
              <a:t>Zapisz na obóz bez elektroniki</a:t>
            </a:r>
          </a:p>
          <a:p>
            <a:pPr marL="342900" indent="-342900">
              <a:buFont typeface="Arial" panose="020B0604020202020204" pitchFamily="34" charset="0"/>
              <a:buChar char="•"/>
            </a:pPr>
            <a:r>
              <a:rPr lang="pl-PL" sz="2500">
                <a:solidFill>
                  <a:schemeClr val="bg1"/>
                </a:solidFill>
                <a:latin typeface="Aptos SemiBold" panose="020B0004020202020204" pitchFamily="34" charset="0"/>
              </a:rPr>
              <a:t>Nuda rozwija kreatywność</a:t>
            </a:r>
          </a:p>
        </p:txBody>
      </p:sp>
      <p:sp>
        <p:nvSpPr>
          <p:cNvPr id="3" name="TextBox 2">
            <a:extLst>
              <a:ext uri="{FF2B5EF4-FFF2-40B4-BE49-F238E27FC236}">
                <a16:creationId xmlns:a16="http://schemas.microsoft.com/office/drawing/2014/main" id="{50668529-BE93-3E21-11B4-6396568ABCBE}"/>
              </a:ext>
            </a:extLst>
          </p:cNvPr>
          <p:cNvSpPr txBox="1"/>
          <p:nvPr/>
        </p:nvSpPr>
        <p:spPr>
          <a:xfrm>
            <a:off x="536896" y="5083814"/>
            <a:ext cx="7951322" cy="861774"/>
          </a:xfrm>
          <a:prstGeom prst="rect">
            <a:avLst/>
          </a:prstGeom>
          <a:noFill/>
        </p:spPr>
        <p:txBody>
          <a:bodyPr wrap="square" rtlCol="0">
            <a:spAutoFit/>
          </a:bodyPr>
          <a:lstStyle/>
          <a:p>
            <a:r>
              <a:rPr lang="pl-PL" sz="2500" dirty="0">
                <a:solidFill>
                  <a:schemeClr val="bg1"/>
                </a:solidFill>
                <a:latin typeface="Aptos SemiBold" panose="020B0004020202020204" pitchFamily="34" charset="0"/>
              </a:rPr>
              <a:t>Więcej info? </a:t>
            </a:r>
          </a:p>
          <a:p>
            <a:r>
              <a:rPr lang="pl-PL" sz="2500" dirty="0">
                <a:solidFill>
                  <a:srgbClr val="3695FF"/>
                </a:solidFill>
                <a:latin typeface="Aptos SemiBold" panose="020B0004020202020204" pitchFamily="34" charset="0"/>
                <a:hlinkClick r:id="rId4">
                  <a:extLst>
                    <a:ext uri="{A12FA001-AC4F-418D-AE19-62706E023703}">
                      <ahyp:hlinkClr xmlns:ahyp="http://schemas.microsoft.com/office/drawing/2018/hyperlinkcolor" val="tx"/>
                    </a:ext>
                  </a:extLst>
                </a:hlinkClick>
              </a:rPr>
              <a:t>hrejterzy.com/</a:t>
            </a:r>
            <a:r>
              <a:rPr lang="pl-PL" sz="2500" dirty="0" err="1">
                <a:solidFill>
                  <a:srgbClr val="3695FF"/>
                </a:solidFill>
                <a:latin typeface="Aptos SemiBold" panose="020B0004020202020204" pitchFamily="34" charset="0"/>
                <a:hlinkClick r:id="rId4">
                  <a:extLst>
                    <a:ext uri="{A12FA001-AC4F-418D-AE19-62706E023703}">
                      <ahyp:hlinkClr xmlns:ahyp="http://schemas.microsoft.com/office/drawing/2018/hyperlinkcolor" val="tx"/>
                    </a:ext>
                  </a:extLst>
                </a:hlinkClick>
              </a:rPr>
              <a:t>dzieci-bezpieczne-w-sieci</a:t>
            </a:r>
            <a:endParaRPr lang="pl-PL" sz="2500" dirty="0">
              <a:solidFill>
                <a:srgbClr val="3695FF"/>
              </a:solidFill>
              <a:latin typeface="Aptos SemiBold" panose="020B0004020202020204" pitchFamily="34" charset="0"/>
            </a:endParaRPr>
          </a:p>
        </p:txBody>
      </p:sp>
      <p:sp>
        <p:nvSpPr>
          <p:cNvPr id="4" name="TextBox 3">
            <a:extLst>
              <a:ext uri="{FF2B5EF4-FFF2-40B4-BE49-F238E27FC236}">
                <a16:creationId xmlns:a16="http://schemas.microsoft.com/office/drawing/2014/main" id="{E7384D75-7B25-68D1-3A7C-C1D9D57F6AE3}"/>
              </a:ext>
            </a:extLst>
          </p:cNvPr>
          <p:cNvSpPr txBox="1"/>
          <p:nvPr/>
        </p:nvSpPr>
        <p:spPr>
          <a:xfrm>
            <a:off x="560888" y="1685570"/>
            <a:ext cx="7302952" cy="477054"/>
          </a:xfrm>
          <a:prstGeom prst="rect">
            <a:avLst/>
          </a:prstGeom>
          <a:noFill/>
        </p:spPr>
        <p:txBody>
          <a:bodyPr wrap="square" rtlCol="0">
            <a:spAutoFit/>
          </a:bodyPr>
          <a:lstStyle/>
          <a:p>
            <a:r>
              <a:rPr lang="pl-PL" sz="2500" dirty="0">
                <a:solidFill>
                  <a:schemeClr val="bg1"/>
                </a:solidFill>
                <a:latin typeface="Aptos SemiBold" panose="020B0004020202020204" pitchFamily="34" charset="0"/>
              </a:rPr>
              <a:t>Czas bez telefonu</a:t>
            </a:r>
          </a:p>
        </p:txBody>
      </p:sp>
      <p:pic>
        <p:nvPicPr>
          <p:cNvPr id="6" name="Graphic 5">
            <a:extLst>
              <a:ext uri="{FF2B5EF4-FFF2-40B4-BE49-F238E27FC236}">
                <a16:creationId xmlns:a16="http://schemas.microsoft.com/office/drawing/2014/main" id="{291A5B1E-DF22-DB27-827B-0B92E1EAE736}"/>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5"/>
              </a:ext>
            </a:extLst>
          </a:blip>
          <a:stretch>
            <a:fillRect/>
          </a:stretch>
        </p:blipFill>
        <p:spPr>
          <a:xfrm>
            <a:off x="9200682" y="367323"/>
            <a:ext cx="1162520" cy="190384"/>
          </a:xfrm>
          <a:prstGeom prst="rect">
            <a:avLst/>
          </a:prstGeom>
        </p:spPr>
      </p:pic>
    </p:spTree>
    <p:extLst>
      <p:ext uri="{BB962C8B-B14F-4D97-AF65-F5344CB8AC3E}">
        <p14:creationId xmlns:p14="http://schemas.microsoft.com/office/powerpoint/2010/main" val="200305176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a:extLst>
            <a:ext uri="{FF2B5EF4-FFF2-40B4-BE49-F238E27FC236}">
              <a16:creationId xmlns:a16="http://schemas.microsoft.com/office/drawing/2014/main" id="{EE9A5B62-2F42-6383-979A-91C8FF864C4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E500997-5931-2797-E2EE-0D4CD75E648A}"/>
              </a:ext>
            </a:extLst>
          </p:cNvPr>
          <p:cNvSpPr txBox="1"/>
          <p:nvPr/>
        </p:nvSpPr>
        <p:spPr>
          <a:xfrm>
            <a:off x="3041011" y="2644170"/>
            <a:ext cx="6743851" cy="1569660"/>
          </a:xfrm>
          <a:prstGeom prst="rect">
            <a:avLst/>
          </a:prstGeom>
          <a:noFill/>
        </p:spPr>
        <p:txBody>
          <a:bodyPr wrap="square" rtlCol="0">
            <a:spAutoFit/>
          </a:bodyPr>
          <a:lstStyle/>
          <a:p>
            <a:r>
              <a:rPr lang="pl-PL" sz="4800" dirty="0">
                <a:solidFill>
                  <a:schemeClr val="bg1"/>
                </a:solidFill>
                <a:latin typeface="Aptos ExtraBold" panose="020B0004020202020204" pitchFamily="34" charset="0"/>
              </a:rPr>
              <a:t>Poświęć więcej czasu</a:t>
            </a:r>
          </a:p>
          <a:p>
            <a:r>
              <a:rPr lang="pl-PL" sz="4800" dirty="0">
                <a:solidFill>
                  <a:schemeClr val="bg1"/>
                </a:solidFill>
                <a:latin typeface="Aptos ExtraBold" panose="020B0004020202020204" pitchFamily="34" charset="0"/>
              </a:rPr>
              <a:t>swojemu dziecku</a:t>
            </a:r>
          </a:p>
        </p:txBody>
      </p:sp>
      <p:pic>
        <p:nvPicPr>
          <p:cNvPr id="3" name="Graphic 2">
            <a:extLst>
              <a:ext uri="{FF2B5EF4-FFF2-40B4-BE49-F238E27FC236}">
                <a16:creationId xmlns:a16="http://schemas.microsoft.com/office/drawing/2014/main" id="{15FC8DF4-3892-331E-2183-9DA807762880}"/>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3"/>
              </a:ext>
            </a:extLst>
          </a:blip>
          <a:stretch>
            <a:fillRect/>
          </a:stretch>
        </p:blipFill>
        <p:spPr>
          <a:xfrm>
            <a:off x="9200682" y="367323"/>
            <a:ext cx="1162520" cy="190384"/>
          </a:xfrm>
          <a:prstGeom prst="rect">
            <a:avLst/>
          </a:prstGeom>
        </p:spPr>
      </p:pic>
    </p:spTree>
    <p:extLst>
      <p:ext uri="{BB962C8B-B14F-4D97-AF65-F5344CB8AC3E}">
        <p14:creationId xmlns:p14="http://schemas.microsoft.com/office/powerpoint/2010/main" val="140538180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a:extLst>
            <a:ext uri="{FF2B5EF4-FFF2-40B4-BE49-F238E27FC236}">
              <a16:creationId xmlns:a16="http://schemas.microsoft.com/office/drawing/2014/main" id="{F11C63FA-CBA4-104C-3BEF-96F44179EDD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F24897A-AE20-D03B-1E6B-A0611C9743D3}"/>
              </a:ext>
            </a:extLst>
          </p:cNvPr>
          <p:cNvSpPr txBox="1"/>
          <p:nvPr/>
        </p:nvSpPr>
        <p:spPr>
          <a:xfrm>
            <a:off x="4347496" y="2669753"/>
            <a:ext cx="6975162" cy="938719"/>
          </a:xfrm>
          <a:prstGeom prst="rect">
            <a:avLst/>
          </a:prstGeom>
          <a:noFill/>
        </p:spPr>
        <p:txBody>
          <a:bodyPr wrap="square" lIns="91440" tIns="45720" rIns="91440" bIns="45720" rtlCol="0" anchor="t">
            <a:spAutoFit/>
          </a:bodyPr>
          <a:lstStyle/>
          <a:p>
            <a:r>
              <a:rPr lang="pl-PL" sz="5500" dirty="0">
                <a:solidFill>
                  <a:schemeClr val="bg1"/>
                </a:solidFill>
                <a:latin typeface="Aptos ExtraBold" panose="020B0004020202020204" pitchFamily="34" charset="0"/>
              </a:rPr>
              <a:t>Dzięki za uwagę</a:t>
            </a:r>
          </a:p>
        </p:txBody>
      </p:sp>
      <p:sp>
        <p:nvSpPr>
          <p:cNvPr id="10" name="Rectangle: Rounded Corners 9">
            <a:extLst>
              <a:ext uri="{FF2B5EF4-FFF2-40B4-BE49-F238E27FC236}">
                <a16:creationId xmlns:a16="http://schemas.microsoft.com/office/drawing/2014/main" id="{71C6A675-B3E1-5302-8DB7-333F334D132E}"/>
              </a:ext>
            </a:extLst>
          </p:cNvPr>
          <p:cNvSpPr/>
          <p:nvPr/>
        </p:nvSpPr>
        <p:spPr>
          <a:xfrm>
            <a:off x="1008463" y="2200585"/>
            <a:ext cx="2706255" cy="2706255"/>
          </a:xfrm>
          <a:prstGeom prst="roundRect">
            <a:avLst>
              <a:gd name="adj" fmla="val 11206"/>
            </a:avLst>
          </a:prstGeom>
          <a:gradFill flip="none" rotWithShape="1">
            <a:gsLst>
              <a:gs pos="0">
                <a:srgbClr val="212121">
                  <a:alpha val="80000"/>
                </a:srgbClr>
              </a:gs>
              <a:gs pos="80000">
                <a:srgbClr val="212224">
                  <a:alpha val="20000"/>
                </a:srgbClr>
              </a:gs>
              <a:gs pos="100000">
                <a:schemeClr val="bg1">
                  <a:alpha val="10000"/>
                </a:schemeClr>
              </a:gs>
            </a:gsLst>
            <a:lin ang="15000000" scaled="0"/>
            <a:tileRect/>
          </a:gradFill>
          <a:ln w="9525">
            <a:solidFill>
              <a:schemeClr val="tx1">
                <a:lumMod val="85000"/>
                <a:lumOff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5" name="TextBox 4">
            <a:extLst>
              <a:ext uri="{FF2B5EF4-FFF2-40B4-BE49-F238E27FC236}">
                <a16:creationId xmlns:a16="http://schemas.microsoft.com/office/drawing/2014/main" id="{B46F6897-9FD2-8712-A63A-6ECE7FAA5E62}"/>
              </a:ext>
            </a:extLst>
          </p:cNvPr>
          <p:cNvSpPr txBox="1"/>
          <p:nvPr/>
        </p:nvSpPr>
        <p:spPr>
          <a:xfrm>
            <a:off x="4347495" y="3608472"/>
            <a:ext cx="7221654" cy="646331"/>
          </a:xfrm>
          <a:prstGeom prst="rect">
            <a:avLst/>
          </a:prstGeom>
          <a:noFill/>
        </p:spPr>
        <p:txBody>
          <a:bodyPr wrap="square" lIns="91440" tIns="45720" rIns="91440" bIns="45720" rtlCol="0" anchor="t">
            <a:spAutoFit/>
          </a:bodyPr>
          <a:lstStyle/>
          <a:p>
            <a:r>
              <a:rPr lang="pl-PL" sz="3600" dirty="0">
                <a:solidFill>
                  <a:schemeClr val="bg1"/>
                </a:solidFill>
                <a:latin typeface="Aptos SemiBold" panose="020B0004020202020204" pitchFamily="34" charset="0"/>
              </a:rPr>
              <a:t>Więcej na </a:t>
            </a:r>
            <a:r>
              <a:rPr lang="pl-PL" sz="3600" dirty="0">
                <a:solidFill>
                  <a:srgbClr val="3695FF"/>
                </a:solidFill>
                <a:latin typeface="Aptos SemiBold" panose="020B0004020202020204" pitchFamily="34" charset="0"/>
                <a:hlinkClick r:id="rId4">
                  <a:extLst>
                    <a:ext uri="{A12FA001-AC4F-418D-AE19-62706E023703}">
                      <ahyp:hlinkClr xmlns:ahyp="http://schemas.microsoft.com/office/drawing/2018/hyperlinkcolor" val="tx"/>
                    </a:ext>
                  </a:extLst>
                </a:hlinkClick>
              </a:rPr>
              <a:t>hrejterzy.com/akcje</a:t>
            </a:r>
            <a:endParaRPr lang="pl-PL" sz="3600" dirty="0">
              <a:solidFill>
                <a:srgbClr val="3695FF"/>
              </a:solidFill>
              <a:latin typeface="Aptos SemiBold" panose="020B0004020202020204" pitchFamily="34" charset="0"/>
            </a:endParaRPr>
          </a:p>
        </p:txBody>
      </p:sp>
      <p:pic>
        <p:nvPicPr>
          <p:cNvPr id="9" name="Picture 8" descr="A qr code on a black background&#10;&#10;AI-generated content may be incorrect.">
            <a:extLst>
              <a:ext uri="{FF2B5EF4-FFF2-40B4-BE49-F238E27FC236}">
                <a16:creationId xmlns:a16="http://schemas.microsoft.com/office/drawing/2014/main" id="{EF8E442E-C97F-3172-114B-BE03A1D2648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04128" y="2414720"/>
            <a:ext cx="2314927" cy="2314927"/>
          </a:xfrm>
          <a:prstGeom prst="rect">
            <a:avLst/>
          </a:prstGeom>
        </p:spPr>
      </p:pic>
      <p:pic>
        <p:nvPicPr>
          <p:cNvPr id="2" name="Graphic 1">
            <a:extLst>
              <a:ext uri="{FF2B5EF4-FFF2-40B4-BE49-F238E27FC236}">
                <a16:creationId xmlns:a16="http://schemas.microsoft.com/office/drawing/2014/main" id="{792F8DDC-663E-E501-594A-CF76FF09BB51}"/>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6"/>
              </a:ext>
            </a:extLst>
          </a:blip>
          <a:stretch>
            <a:fillRect/>
          </a:stretch>
        </p:blipFill>
        <p:spPr>
          <a:xfrm>
            <a:off x="9200682" y="367323"/>
            <a:ext cx="1162520" cy="190384"/>
          </a:xfrm>
          <a:prstGeom prst="rect">
            <a:avLst/>
          </a:prstGeom>
        </p:spPr>
      </p:pic>
    </p:spTree>
    <p:extLst>
      <p:ext uri="{BB962C8B-B14F-4D97-AF65-F5344CB8AC3E}">
        <p14:creationId xmlns:p14="http://schemas.microsoft.com/office/powerpoint/2010/main" val="339300912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a:extLst>
            <a:ext uri="{FF2B5EF4-FFF2-40B4-BE49-F238E27FC236}">
              <a16:creationId xmlns:a16="http://schemas.microsoft.com/office/drawing/2014/main" id="{DBE17448-1FC9-9383-AFA5-CE915C49E31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1BAF7A2-2DCE-8FEF-9735-3A8094E43A48}"/>
              </a:ext>
            </a:extLst>
          </p:cNvPr>
          <p:cNvSpPr txBox="1"/>
          <p:nvPr/>
        </p:nvSpPr>
        <p:spPr>
          <a:xfrm>
            <a:off x="536896" y="541788"/>
            <a:ext cx="9559494" cy="938719"/>
          </a:xfrm>
          <a:prstGeom prst="rect">
            <a:avLst/>
          </a:prstGeom>
          <a:noFill/>
        </p:spPr>
        <p:txBody>
          <a:bodyPr wrap="square" rtlCol="0">
            <a:spAutoFit/>
          </a:bodyPr>
          <a:lstStyle/>
          <a:p>
            <a:r>
              <a:rPr lang="pl-PL" sz="5500" dirty="0">
                <a:solidFill>
                  <a:schemeClr val="bg1"/>
                </a:solidFill>
                <a:latin typeface="Aptos ExtraBold" panose="020B0004020202020204" pitchFamily="34" charset="0"/>
              </a:rPr>
              <a:t>Bibliografia</a:t>
            </a:r>
            <a:endParaRPr lang="en-US" sz="6000" dirty="0">
              <a:latin typeface="Aptos ExtraBold" panose="020B0004020202020204" pitchFamily="34" charset="0"/>
            </a:endParaRPr>
          </a:p>
        </p:txBody>
      </p:sp>
      <p:sp>
        <p:nvSpPr>
          <p:cNvPr id="5" name="TextBox 4">
            <a:extLst>
              <a:ext uri="{FF2B5EF4-FFF2-40B4-BE49-F238E27FC236}">
                <a16:creationId xmlns:a16="http://schemas.microsoft.com/office/drawing/2014/main" id="{7D139958-A682-FA4A-551E-8FFA71868521}"/>
              </a:ext>
            </a:extLst>
          </p:cNvPr>
          <p:cNvSpPr txBox="1"/>
          <p:nvPr/>
        </p:nvSpPr>
        <p:spPr>
          <a:xfrm>
            <a:off x="560888" y="1565324"/>
            <a:ext cx="11021512" cy="5139869"/>
          </a:xfrm>
          <a:prstGeom prst="rect">
            <a:avLst/>
          </a:prstGeom>
          <a:noFill/>
        </p:spPr>
        <p:txBody>
          <a:bodyPr wrap="square" numCol="2" rtlCol="0">
            <a:spAutoFit/>
          </a:bodyPr>
          <a:lstStyle/>
          <a:p>
            <a:pPr marL="342900" indent="-342900">
              <a:buFont typeface="Arial" panose="020B0604020202020204" pitchFamily="34" charset="0"/>
              <a:buChar char="•"/>
            </a:pPr>
            <a:r>
              <a:rPr lang="pl-PL" sz="1600" dirty="0">
                <a:solidFill>
                  <a:srgbClr val="3695FF"/>
                </a:solidFill>
                <a:latin typeface="Aptos SemiBold" panose="020B0004020202020204" pitchFamily="34" charset="0"/>
                <a:hlinkClick r:id="rId4">
                  <a:extLst>
                    <a:ext uri="{A12FA001-AC4F-418D-AE19-62706E023703}">
                      <ahyp:hlinkClr xmlns:ahyp="http://schemas.microsoft.com/office/drawing/2018/hyperlinkcolor" val="tx"/>
                    </a:ext>
                  </a:extLst>
                </a:hlinkClick>
              </a:rPr>
              <a:t>Nastolatki. Raport z ogólnopolskiego badania uczniów i rodziców – raport badawczy</a:t>
            </a:r>
            <a:r>
              <a:rPr lang="pl-PL" sz="1600" dirty="0">
                <a:solidFill>
                  <a:schemeClr val="bg1"/>
                </a:solidFill>
                <a:latin typeface="Aptos SemiBold" panose="020B0004020202020204" pitchFamily="34" charset="0"/>
              </a:rPr>
              <a:t>. 2025, NASK-PIB</a:t>
            </a:r>
          </a:p>
          <a:p>
            <a:pPr marL="342900" indent="-342900">
              <a:buFont typeface="Arial" panose="020B0604020202020204" pitchFamily="34" charset="0"/>
              <a:buChar char="•"/>
            </a:pPr>
            <a:r>
              <a:rPr lang="pl-PL" sz="1600" dirty="0">
                <a:solidFill>
                  <a:srgbClr val="3695FF"/>
                </a:solidFill>
                <a:latin typeface="Aptos SemiBold" panose="020B0004020202020204" pitchFamily="34" charset="0"/>
                <a:hlinkClick r:id="rId5">
                  <a:extLst>
                    <a:ext uri="{A12FA001-AC4F-418D-AE19-62706E023703}">
                      <ahyp:hlinkClr xmlns:ahyp="http://schemas.microsoft.com/office/drawing/2018/hyperlinkcolor" val="tx"/>
                    </a:ext>
                  </a:extLst>
                </a:hlinkClick>
              </a:rPr>
              <a:t>Nastolatki 3.0. Raport z ogólnopolskiego badania uczniów i rodziców</a:t>
            </a:r>
            <a:r>
              <a:rPr lang="pl-PL" sz="1600" dirty="0">
                <a:solidFill>
                  <a:schemeClr val="bg1"/>
                </a:solidFill>
                <a:latin typeface="Aptos SemiBold" panose="020B0004020202020204" pitchFamily="34" charset="0"/>
              </a:rPr>
              <a:t>. 2023, NASK-PIB</a:t>
            </a:r>
          </a:p>
          <a:p>
            <a:pPr marL="342900" indent="-342900">
              <a:buFont typeface="Arial" panose="020B0604020202020204" pitchFamily="34" charset="0"/>
              <a:buChar char="•"/>
            </a:pPr>
            <a:r>
              <a:rPr lang="pl-PL" sz="1600" dirty="0">
                <a:solidFill>
                  <a:srgbClr val="3695FF"/>
                </a:solidFill>
                <a:latin typeface="Aptos SemiBold" panose="020B0004020202020204" pitchFamily="34" charset="0"/>
                <a:hlinkClick r:id="rId6">
                  <a:extLst>
                    <a:ext uri="{A12FA001-AC4F-418D-AE19-62706E023703}">
                      <ahyp:hlinkClr xmlns:ahyp="http://schemas.microsoft.com/office/drawing/2018/hyperlinkcolor" val="tx"/>
                    </a:ext>
                  </a:extLst>
                </a:hlinkClick>
              </a:rPr>
              <a:t>Nastolatki wobec pornografii cyfrowej. Trajektorie użytkowania. Raport z badań ogólnopolskich</a:t>
            </a:r>
            <a:r>
              <a:rPr lang="pl-PL" sz="1600" dirty="0">
                <a:solidFill>
                  <a:schemeClr val="bg1"/>
                </a:solidFill>
                <a:latin typeface="Aptos SemiBold" panose="020B0004020202020204" pitchFamily="34" charset="0"/>
              </a:rPr>
              <a:t>. 2022, NASK-PIB</a:t>
            </a:r>
          </a:p>
          <a:p>
            <a:pPr marL="342900" indent="-342900">
              <a:buFont typeface="Arial" panose="020B0604020202020204" pitchFamily="34" charset="0"/>
              <a:buChar char="•"/>
            </a:pPr>
            <a:r>
              <a:rPr lang="pl-PL" sz="1600" dirty="0">
                <a:solidFill>
                  <a:srgbClr val="3695FF"/>
                </a:solidFill>
                <a:latin typeface="Aptos SemiBold" panose="020B0004020202020204" pitchFamily="34" charset="0"/>
                <a:hlinkClick r:id="rId7">
                  <a:extLst>
                    <a:ext uri="{A12FA001-AC4F-418D-AE19-62706E023703}">
                      <ahyp:hlinkClr xmlns:ahyp="http://schemas.microsoft.com/office/drawing/2018/hyperlinkcolor" val="tx"/>
                    </a:ext>
                  </a:extLst>
                </a:hlinkClick>
              </a:rPr>
              <a:t>Dzieci się liczą 2022. Raport o zagrożeniach bezpieczeństwa i rozwoju dzieci w Polsce</a:t>
            </a:r>
            <a:r>
              <a:rPr lang="pl-PL" sz="1600" dirty="0">
                <a:solidFill>
                  <a:schemeClr val="bg1"/>
                </a:solidFill>
                <a:latin typeface="Aptos SemiBold" panose="020B0004020202020204" pitchFamily="34" charset="0"/>
              </a:rPr>
              <a:t>. Fundacja Dajemy Dzieciom Siłę</a:t>
            </a:r>
          </a:p>
          <a:p>
            <a:pPr marL="342900" indent="-342900">
              <a:buFont typeface="Arial" panose="020B0604020202020204" pitchFamily="34" charset="0"/>
              <a:buChar char="•"/>
            </a:pPr>
            <a:r>
              <a:rPr lang="pl-PL" sz="1600" dirty="0">
                <a:solidFill>
                  <a:srgbClr val="3695FF"/>
                </a:solidFill>
                <a:latin typeface="Aptos SemiBold" panose="020B0004020202020204" pitchFamily="34" charset="0"/>
                <a:hlinkClick r:id="rId8">
                  <a:extLst>
                    <a:ext uri="{A12FA001-AC4F-418D-AE19-62706E023703}">
                      <ahyp:hlinkClr xmlns:ahyp="http://schemas.microsoft.com/office/drawing/2018/hyperlinkcolor" val="tx"/>
                    </a:ext>
                  </a:extLst>
                </a:hlinkClick>
              </a:rPr>
              <a:t>Ryzykowne zachowania seksualne i </a:t>
            </a:r>
            <a:r>
              <a:rPr lang="pl-PL" sz="1600" dirty="0" err="1">
                <a:solidFill>
                  <a:srgbClr val="3695FF"/>
                </a:solidFill>
                <a:latin typeface="Aptos SemiBold" panose="020B0004020202020204" pitchFamily="34" charset="0"/>
                <a:hlinkClick r:id="rId8">
                  <a:extLst>
                    <a:ext uri="{A12FA001-AC4F-418D-AE19-62706E023703}">
                      <ahyp:hlinkClr xmlns:ahyp="http://schemas.microsoft.com/office/drawing/2018/hyperlinkcolor" val="tx"/>
                    </a:ext>
                  </a:extLst>
                </a:hlinkClick>
              </a:rPr>
              <a:t>seksualizacja</a:t>
            </a:r>
            <a:r>
              <a:rPr lang="pl-PL" sz="1600" dirty="0">
                <a:solidFill>
                  <a:srgbClr val="3695FF"/>
                </a:solidFill>
                <a:latin typeface="Aptos SemiBold" panose="020B0004020202020204" pitchFamily="34" charset="0"/>
                <a:hlinkClick r:id="rId8">
                  <a:extLst>
                    <a:ext uri="{A12FA001-AC4F-418D-AE19-62706E023703}">
                      <ahyp:hlinkClr xmlns:ahyp="http://schemas.microsoft.com/office/drawing/2018/hyperlinkcolor" val="tx"/>
                    </a:ext>
                  </a:extLst>
                </a:hlinkClick>
              </a:rPr>
              <a:t> młodych użytkowników Internetu. Zarys problematyki</a:t>
            </a:r>
            <a:r>
              <a:rPr lang="pl-PL" sz="1600" dirty="0">
                <a:solidFill>
                  <a:schemeClr val="bg1"/>
                </a:solidFill>
                <a:latin typeface="Aptos SemiBold" panose="020B0004020202020204" pitchFamily="34" charset="0"/>
              </a:rPr>
              <a:t>. 2019, NASK-PIB, Dyżurnet.pl</a:t>
            </a:r>
          </a:p>
          <a:p>
            <a:pPr marL="342900" indent="-342900">
              <a:buFont typeface="Arial" panose="020B0604020202020204" pitchFamily="34" charset="0"/>
              <a:buChar char="•"/>
            </a:pPr>
            <a:r>
              <a:rPr lang="pl-PL" sz="1600" dirty="0">
                <a:solidFill>
                  <a:srgbClr val="3695FF"/>
                </a:solidFill>
                <a:latin typeface="Aptos SemiBold" panose="020B0004020202020204" pitchFamily="34" charset="0"/>
                <a:hlinkClick r:id="rId9">
                  <a:extLst>
                    <a:ext uri="{A12FA001-AC4F-418D-AE19-62706E023703}">
                      <ahyp:hlinkClr xmlns:ahyp="http://schemas.microsoft.com/office/drawing/2018/hyperlinkcolor" val="tx"/>
                    </a:ext>
                  </a:extLst>
                </a:hlinkClick>
              </a:rPr>
              <a:t>JAK CHRONIĆ DZIECI PRZED WYKORZYSTYWANIEM SEKSUALNYM? Poradnik dla rodziców</a:t>
            </a:r>
            <a:r>
              <a:rPr lang="pl-PL" sz="1600" dirty="0">
                <a:solidFill>
                  <a:schemeClr val="bg1"/>
                </a:solidFill>
                <a:latin typeface="Aptos SemiBold" panose="020B0004020202020204" pitchFamily="34" charset="0"/>
              </a:rPr>
              <a:t>. 2019, Fundacja Dajemy Dzieciom Siłę</a:t>
            </a:r>
          </a:p>
          <a:p>
            <a:pPr marL="342900" indent="-342900">
              <a:buFont typeface="Arial" panose="020B0604020202020204" pitchFamily="34" charset="0"/>
              <a:buChar char="•"/>
            </a:pPr>
            <a:r>
              <a:rPr lang="pl-PL" sz="1600" dirty="0">
                <a:solidFill>
                  <a:srgbClr val="3695FF"/>
                </a:solidFill>
                <a:latin typeface="Aptos SemiBold" panose="020B0004020202020204" pitchFamily="34" charset="0"/>
                <a:hlinkClick r:id="rId10">
                  <a:extLst>
                    <a:ext uri="{A12FA001-AC4F-418D-AE19-62706E023703}">
                      <ahyp:hlinkClr xmlns:ahyp="http://schemas.microsoft.com/office/drawing/2018/hyperlinkcolor" val="tx"/>
                    </a:ext>
                  </a:extLst>
                </a:hlinkClick>
              </a:rPr>
              <a:t>Dyżurnet.pl Raport 2022</a:t>
            </a:r>
            <a:r>
              <a:rPr lang="pl-PL" sz="1600" dirty="0">
                <a:solidFill>
                  <a:schemeClr val="bg1"/>
                </a:solidFill>
                <a:latin typeface="Aptos SemiBold" panose="020B0004020202020204" pitchFamily="34" charset="0"/>
              </a:rPr>
              <a:t>. NASK-PIB</a:t>
            </a:r>
          </a:p>
          <a:p>
            <a:pPr marL="342900" indent="-342900">
              <a:buFont typeface="Arial" panose="020B0604020202020204" pitchFamily="34" charset="0"/>
              <a:buChar char="•"/>
            </a:pPr>
            <a:r>
              <a:rPr lang="pl-PL" sz="1600" dirty="0">
                <a:solidFill>
                  <a:srgbClr val="3695FF"/>
                </a:solidFill>
                <a:latin typeface="Aptos SemiBold" panose="020B0004020202020204" pitchFamily="34" charset="0"/>
                <a:hlinkClick r:id="rId11">
                  <a:extLst>
                    <a:ext uri="{A12FA001-AC4F-418D-AE19-62706E023703}">
                      <ahyp:hlinkClr xmlns:ahyp="http://schemas.microsoft.com/office/drawing/2018/hyperlinkcolor" val="tx"/>
                    </a:ext>
                  </a:extLst>
                </a:hlinkClick>
              </a:rPr>
              <a:t>Szkodliwe treści w Internecie. Nie akceptuję, reaguję! Poradnik dla rodziców</a:t>
            </a:r>
            <a:r>
              <a:rPr lang="pl-PL" sz="1600" dirty="0">
                <a:solidFill>
                  <a:schemeClr val="bg1"/>
                </a:solidFill>
                <a:latin typeface="Aptos SemiBold" panose="020B0004020202020204" pitchFamily="34" charset="0"/>
              </a:rPr>
              <a:t>. 2019, NASK-PIB</a:t>
            </a:r>
          </a:p>
          <a:p>
            <a:pPr marL="342900" indent="-342900">
              <a:buFont typeface="Arial" panose="020B0604020202020204" pitchFamily="34" charset="0"/>
              <a:buChar char="•"/>
            </a:pPr>
            <a:r>
              <a:rPr lang="en-US" sz="1600" dirty="0">
                <a:solidFill>
                  <a:srgbClr val="3695FF"/>
                </a:solidFill>
                <a:latin typeface="Aptos SemiBold" panose="020B0004020202020204" pitchFamily="34" charset="0"/>
                <a:hlinkClick r:id="rId12">
                  <a:extLst>
                    <a:ext uri="{A12FA001-AC4F-418D-AE19-62706E023703}">
                      <ahyp:hlinkClr xmlns:ahyp="http://schemas.microsoft.com/office/drawing/2018/hyperlinkcolor" val="tx"/>
                    </a:ext>
                  </a:extLst>
                </a:hlinkClick>
              </a:rPr>
              <a:t>Me, myself</a:t>
            </a:r>
            <a:r>
              <a:rPr lang="pl-PL" sz="1600" dirty="0">
                <a:solidFill>
                  <a:srgbClr val="3695FF"/>
                </a:solidFill>
                <a:latin typeface="Aptos SemiBold" panose="020B0004020202020204" pitchFamily="34" charset="0"/>
                <a:hlinkClick r:id="rId12">
                  <a:extLst>
                    <a:ext uri="{A12FA001-AC4F-418D-AE19-62706E023703}">
                      <ahyp:hlinkClr xmlns:ahyp="http://schemas.microsoft.com/office/drawing/2018/hyperlinkcolor" val="tx"/>
                    </a:ext>
                  </a:extLst>
                </a:hlinkClick>
              </a:rPr>
              <a:t> </a:t>
            </a:r>
            <a:r>
              <a:rPr lang="en-US" sz="1600" dirty="0">
                <a:solidFill>
                  <a:srgbClr val="3695FF"/>
                </a:solidFill>
                <a:latin typeface="Aptos SemiBold" panose="020B0004020202020204" pitchFamily="34" charset="0"/>
                <a:hlinkClick r:id="rId12">
                  <a:extLst>
                    <a:ext uri="{A12FA001-AC4F-418D-AE19-62706E023703}">
                      <ahyp:hlinkClr xmlns:ahyp="http://schemas.microsoft.com/office/drawing/2018/hyperlinkcolor" val="tx"/>
                    </a:ext>
                  </a:extLst>
                </a:hlinkClick>
              </a:rPr>
              <a:t>and AI:</a:t>
            </a:r>
            <a:r>
              <a:rPr lang="pl-PL" sz="1600" dirty="0">
                <a:solidFill>
                  <a:srgbClr val="3695FF"/>
                </a:solidFill>
                <a:latin typeface="Aptos SemiBold" panose="020B0004020202020204" pitchFamily="34" charset="0"/>
                <a:hlinkClick r:id="rId12">
                  <a:extLst>
                    <a:ext uri="{A12FA001-AC4F-418D-AE19-62706E023703}">
                      <ahyp:hlinkClr xmlns:ahyp="http://schemas.microsoft.com/office/drawing/2018/hyperlinkcolor" val="tx"/>
                    </a:ext>
                  </a:extLst>
                </a:hlinkClick>
              </a:rPr>
              <a:t> </a:t>
            </a:r>
            <a:r>
              <a:rPr lang="en-US" sz="1600" dirty="0">
                <a:solidFill>
                  <a:srgbClr val="3695FF"/>
                </a:solidFill>
                <a:latin typeface="Aptos SemiBold" panose="020B0004020202020204" pitchFamily="34" charset="0"/>
                <a:hlinkClick r:id="rId12">
                  <a:extLst>
                    <a:ext uri="{A12FA001-AC4F-418D-AE19-62706E023703}">
                      <ahyp:hlinkClr xmlns:ahyp="http://schemas.microsoft.com/office/drawing/2018/hyperlinkcolor" val="tx"/>
                    </a:ext>
                  </a:extLst>
                </a:hlinkClick>
              </a:rPr>
              <a:t>Understanding and</a:t>
            </a:r>
            <a:r>
              <a:rPr lang="pl-PL" sz="1600" dirty="0">
                <a:solidFill>
                  <a:srgbClr val="3695FF"/>
                </a:solidFill>
                <a:latin typeface="Aptos SemiBold" panose="020B0004020202020204" pitchFamily="34" charset="0"/>
                <a:hlinkClick r:id="rId12">
                  <a:extLst>
                    <a:ext uri="{A12FA001-AC4F-418D-AE19-62706E023703}">
                      <ahyp:hlinkClr xmlns:ahyp="http://schemas.microsoft.com/office/drawing/2018/hyperlinkcolor" val="tx"/>
                    </a:ext>
                  </a:extLst>
                </a:hlinkClick>
              </a:rPr>
              <a:t> </a:t>
            </a:r>
            <a:r>
              <a:rPr lang="en-US" sz="1600" dirty="0">
                <a:solidFill>
                  <a:srgbClr val="3695FF"/>
                </a:solidFill>
                <a:latin typeface="Aptos SemiBold" panose="020B0004020202020204" pitchFamily="34" charset="0"/>
                <a:hlinkClick r:id="rId12">
                  <a:extLst>
                    <a:ext uri="{A12FA001-AC4F-418D-AE19-62706E023703}">
                      <ahyp:hlinkClr xmlns:ahyp="http://schemas.microsoft.com/office/drawing/2018/hyperlinkcolor" val="tx"/>
                    </a:ext>
                  </a:extLst>
                </a:hlinkClick>
              </a:rPr>
              <a:t>safeguarding children’s</a:t>
            </a:r>
            <a:r>
              <a:rPr lang="pl-PL" sz="1600" dirty="0">
                <a:solidFill>
                  <a:srgbClr val="3695FF"/>
                </a:solidFill>
                <a:latin typeface="Aptos SemiBold" panose="020B0004020202020204" pitchFamily="34" charset="0"/>
                <a:hlinkClick r:id="rId12">
                  <a:extLst>
                    <a:ext uri="{A12FA001-AC4F-418D-AE19-62706E023703}">
                      <ahyp:hlinkClr xmlns:ahyp="http://schemas.microsoft.com/office/drawing/2018/hyperlinkcolor" val="tx"/>
                    </a:ext>
                  </a:extLst>
                </a:hlinkClick>
              </a:rPr>
              <a:t> </a:t>
            </a:r>
            <a:r>
              <a:rPr lang="en-US" sz="1600" dirty="0">
                <a:solidFill>
                  <a:srgbClr val="3695FF"/>
                </a:solidFill>
                <a:latin typeface="Aptos SemiBold" panose="020B0004020202020204" pitchFamily="34" charset="0"/>
                <a:hlinkClick r:id="rId12">
                  <a:extLst>
                    <a:ext uri="{A12FA001-AC4F-418D-AE19-62706E023703}">
                      <ahyp:hlinkClr xmlns:ahyp="http://schemas.microsoft.com/office/drawing/2018/hyperlinkcolor" val="tx"/>
                    </a:ext>
                  </a:extLst>
                </a:hlinkClick>
              </a:rPr>
              <a:t>use of AI chatbots</a:t>
            </a:r>
            <a:r>
              <a:rPr lang="pl-PL" sz="1600" dirty="0">
                <a:solidFill>
                  <a:schemeClr val="bg1"/>
                </a:solidFill>
                <a:latin typeface="Aptos SemiBold" panose="020B0004020202020204" pitchFamily="34" charset="0"/>
              </a:rPr>
              <a:t>. 2025, InternetMatters.org</a:t>
            </a:r>
          </a:p>
          <a:p>
            <a:pPr marL="342900" indent="-342900">
              <a:buFont typeface="Arial" panose="020B0604020202020204" pitchFamily="34" charset="0"/>
              <a:buChar char="•"/>
            </a:pPr>
            <a:r>
              <a:rPr lang="pl-PL" sz="1600" dirty="0">
                <a:solidFill>
                  <a:srgbClr val="3695FF"/>
                </a:solidFill>
                <a:latin typeface="Aptos SemiBold" panose="020B0004020202020204" pitchFamily="34" charset="0"/>
                <a:hlinkClick r:id="rId13">
                  <a:extLst>
                    <a:ext uri="{A12FA001-AC4F-418D-AE19-62706E023703}">
                      <ahyp:hlinkClr xmlns:ahyp="http://schemas.microsoft.com/office/drawing/2018/hyperlinkcolor" val="tx"/>
                    </a:ext>
                  </a:extLst>
                </a:hlinkClick>
              </a:rPr>
              <a:t>Nie zagub dziecka w sieci</a:t>
            </a:r>
            <a:r>
              <a:rPr lang="pl-PL" sz="1600" dirty="0">
                <a:solidFill>
                  <a:schemeClr val="bg1"/>
                </a:solidFill>
                <a:latin typeface="Aptos SemiBold" panose="020B0004020202020204" pitchFamily="34" charset="0"/>
              </a:rPr>
              <a:t>, gov.pl</a:t>
            </a:r>
          </a:p>
          <a:p>
            <a:pPr marL="342900" indent="-342900">
              <a:buFont typeface="Arial" panose="020B0604020202020204" pitchFamily="34" charset="0"/>
              <a:buChar char="•"/>
            </a:pPr>
            <a:r>
              <a:rPr lang="pl-PL" sz="1600" dirty="0">
                <a:solidFill>
                  <a:srgbClr val="3695FF"/>
                </a:solidFill>
                <a:latin typeface="Aptos SemiBold" panose="020B0004020202020204" pitchFamily="34" charset="0"/>
                <a:hlinkClick r:id="rId14">
                  <a:extLst>
                    <a:ext uri="{A12FA001-AC4F-418D-AE19-62706E023703}">
                      <ahyp:hlinkClr xmlns:ahyp="http://schemas.microsoft.com/office/drawing/2018/hyperlinkcolor" val="tx"/>
                    </a:ext>
                  </a:extLst>
                </a:hlinkClick>
              </a:rPr>
              <a:t>Diagnoza przemocy wobec dzieci w Polsce 2023</a:t>
            </a:r>
            <a:r>
              <a:rPr lang="pl-PL" sz="1600" dirty="0">
                <a:solidFill>
                  <a:schemeClr val="bg1"/>
                </a:solidFill>
                <a:latin typeface="Aptos SemiBold" panose="020B0004020202020204" pitchFamily="34" charset="0"/>
              </a:rPr>
              <a:t>. Fundacja Dajemy Dzieciom Siłę</a:t>
            </a:r>
          </a:p>
          <a:p>
            <a:pPr marL="342900" indent="-342900">
              <a:buFont typeface="Arial" panose="020B0604020202020204" pitchFamily="34" charset="0"/>
              <a:buChar char="•"/>
            </a:pPr>
            <a:r>
              <a:rPr lang="en-US" sz="1600" dirty="0">
                <a:solidFill>
                  <a:srgbClr val="3695FF"/>
                </a:solidFill>
                <a:latin typeface="Aptos SemiBold" panose="020B0004020202020204" pitchFamily="34" charset="0"/>
                <a:hlinkClick r:id="rId15">
                  <a:extLst>
                    <a:ext uri="{A12FA001-AC4F-418D-AE19-62706E023703}">
                      <ahyp:hlinkClr xmlns:ahyp="http://schemas.microsoft.com/office/drawing/2018/hyperlinkcolor" val="tx"/>
                    </a:ext>
                  </a:extLst>
                </a:hlinkClick>
              </a:rPr>
              <a:t>AI Friend? Risks, Implications, and</a:t>
            </a:r>
            <a:r>
              <a:rPr lang="pl-PL" sz="1600" dirty="0">
                <a:solidFill>
                  <a:srgbClr val="3695FF"/>
                </a:solidFill>
                <a:latin typeface="Aptos SemiBold" panose="020B0004020202020204" pitchFamily="34" charset="0"/>
                <a:hlinkClick r:id="rId15">
                  <a:extLst>
                    <a:ext uri="{A12FA001-AC4F-418D-AE19-62706E023703}">
                      <ahyp:hlinkClr xmlns:ahyp="http://schemas.microsoft.com/office/drawing/2018/hyperlinkcolor" val="tx"/>
                    </a:ext>
                  </a:extLst>
                </a:hlinkClick>
              </a:rPr>
              <a:t> </a:t>
            </a:r>
            <a:r>
              <a:rPr lang="en-US" sz="1600" dirty="0">
                <a:solidFill>
                  <a:srgbClr val="3695FF"/>
                </a:solidFill>
                <a:latin typeface="Aptos SemiBold" panose="020B0004020202020204" pitchFamily="34" charset="0"/>
                <a:hlinkClick r:id="rId15">
                  <a:extLst>
                    <a:ext uri="{A12FA001-AC4F-418D-AE19-62706E023703}">
                      <ahyp:hlinkClr xmlns:ahyp="http://schemas.microsoft.com/office/drawing/2018/hyperlinkcolor" val="tx"/>
                    </a:ext>
                  </a:extLst>
                </a:hlinkClick>
              </a:rPr>
              <a:t>Recommendations</a:t>
            </a:r>
            <a:r>
              <a:rPr lang="pl-PL" sz="1600" dirty="0">
                <a:solidFill>
                  <a:srgbClr val="3695FF"/>
                </a:solidFill>
                <a:latin typeface="Aptos SemiBold" panose="020B0004020202020204" pitchFamily="34" charset="0"/>
                <a:hlinkClick r:id="rId15">
                  <a:extLst>
                    <a:ext uri="{A12FA001-AC4F-418D-AE19-62706E023703}">
                      <ahyp:hlinkClr xmlns:ahyp="http://schemas.microsoft.com/office/drawing/2018/hyperlinkcolor" val="tx"/>
                    </a:ext>
                  </a:extLst>
                </a:hlinkClick>
              </a:rPr>
              <a:t> </a:t>
            </a:r>
            <a:r>
              <a:rPr lang="en-US" sz="1600" dirty="0">
                <a:solidFill>
                  <a:srgbClr val="3695FF"/>
                </a:solidFill>
                <a:latin typeface="Aptos SemiBold" panose="020B0004020202020204" pitchFamily="34" charset="0"/>
                <a:hlinkClick r:id="rId15">
                  <a:extLst>
                    <a:ext uri="{A12FA001-AC4F-418D-AE19-62706E023703}">
                      <ahyp:hlinkClr xmlns:ahyp="http://schemas.microsoft.com/office/drawing/2018/hyperlinkcolor" val="tx"/>
                    </a:ext>
                  </a:extLst>
                </a:hlinkClick>
              </a:rPr>
              <a:t>on Generative AI for Children</a:t>
            </a:r>
            <a:r>
              <a:rPr lang="pl-PL" sz="1600" dirty="0">
                <a:solidFill>
                  <a:schemeClr val="bg1"/>
                </a:solidFill>
                <a:latin typeface="Aptos SemiBold" panose="020B0004020202020204" pitchFamily="34" charset="0"/>
              </a:rPr>
              <a:t>, 2024. S. F. </a:t>
            </a:r>
            <a:r>
              <a:rPr lang="pl-PL" sz="1600" dirty="0" err="1">
                <a:solidFill>
                  <a:schemeClr val="bg1"/>
                </a:solidFill>
                <a:latin typeface="Aptos SemiBold" panose="020B0004020202020204" pitchFamily="34" charset="0"/>
              </a:rPr>
              <a:t>Pinto</a:t>
            </a:r>
            <a:r>
              <a:rPr lang="pl-PL" sz="1600" dirty="0">
                <a:solidFill>
                  <a:schemeClr val="bg1"/>
                </a:solidFill>
                <a:latin typeface="Aptos SemiBold" panose="020B0004020202020204" pitchFamily="34" charset="0"/>
              </a:rPr>
              <a:t>, </a:t>
            </a:r>
            <a:r>
              <a:rPr lang="pl-PL" sz="1600" dirty="0" err="1">
                <a:solidFill>
                  <a:schemeClr val="bg1"/>
                </a:solidFill>
                <a:latin typeface="Aptos SemiBold" panose="020B0004020202020204" pitchFamily="34" charset="0"/>
              </a:rPr>
              <a:t>Geneva</a:t>
            </a:r>
            <a:r>
              <a:rPr lang="pl-PL" sz="1600" dirty="0">
                <a:solidFill>
                  <a:schemeClr val="bg1"/>
                </a:solidFill>
                <a:latin typeface="Aptos SemiBold" panose="020B0004020202020204" pitchFamily="34" charset="0"/>
              </a:rPr>
              <a:t> </a:t>
            </a:r>
            <a:r>
              <a:rPr lang="pl-PL" sz="1600" dirty="0" err="1">
                <a:solidFill>
                  <a:schemeClr val="bg1"/>
                </a:solidFill>
                <a:latin typeface="Aptos SemiBold" panose="020B0004020202020204" pitchFamily="34" charset="0"/>
              </a:rPr>
              <a:t>Graduate</a:t>
            </a:r>
            <a:r>
              <a:rPr lang="pl-PL" sz="1600" dirty="0">
                <a:solidFill>
                  <a:schemeClr val="bg1"/>
                </a:solidFill>
                <a:latin typeface="Aptos SemiBold" panose="020B0004020202020204" pitchFamily="34" charset="0"/>
              </a:rPr>
              <a:t> </a:t>
            </a:r>
            <a:r>
              <a:rPr lang="pl-PL" sz="1600" dirty="0" err="1">
                <a:solidFill>
                  <a:schemeClr val="bg1"/>
                </a:solidFill>
                <a:latin typeface="Aptos SemiBold" panose="020B0004020202020204" pitchFamily="34" charset="0"/>
              </a:rPr>
              <a:t>Institute</a:t>
            </a:r>
            <a:endParaRPr lang="pl-PL" sz="1600" dirty="0">
              <a:solidFill>
                <a:schemeClr val="bg1"/>
              </a:solidFill>
              <a:latin typeface="Aptos SemiBold" panose="020B0004020202020204" pitchFamily="34" charset="0"/>
            </a:endParaRPr>
          </a:p>
          <a:p>
            <a:pPr marL="342900" indent="-342900">
              <a:buFont typeface="Arial" panose="020B0604020202020204" pitchFamily="34" charset="0"/>
              <a:buChar char="•"/>
            </a:pPr>
            <a:r>
              <a:rPr lang="en-US" sz="1600" dirty="0">
                <a:solidFill>
                  <a:srgbClr val="3695FF"/>
                </a:solidFill>
                <a:latin typeface="Aptos SemiBold" panose="020B0004020202020204" pitchFamily="34" charset="0"/>
                <a:hlinkClick r:id="rId16">
                  <a:extLst>
                    <a:ext uri="{A12FA001-AC4F-418D-AE19-62706E023703}">
                      <ahyp:hlinkClr xmlns:ahyp="http://schemas.microsoft.com/office/drawing/2018/hyperlinkcolor" val="tx"/>
                    </a:ext>
                  </a:extLst>
                </a:hlinkClick>
              </a:rPr>
              <a:t>Talk, Trust,</a:t>
            </a:r>
            <a:r>
              <a:rPr lang="pl-PL" sz="1600" dirty="0">
                <a:solidFill>
                  <a:srgbClr val="3695FF"/>
                </a:solidFill>
                <a:latin typeface="Aptos SemiBold" panose="020B0004020202020204" pitchFamily="34" charset="0"/>
                <a:hlinkClick r:id="rId16">
                  <a:extLst>
                    <a:ext uri="{A12FA001-AC4F-418D-AE19-62706E023703}">
                      <ahyp:hlinkClr xmlns:ahyp="http://schemas.microsoft.com/office/drawing/2018/hyperlinkcolor" val="tx"/>
                    </a:ext>
                  </a:extLst>
                </a:hlinkClick>
              </a:rPr>
              <a:t> </a:t>
            </a:r>
            <a:r>
              <a:rPr lang="en-US" sz="1600" dirty="0">
                <a:solidFill>
                  <a:srgbClr val="3695FF"/>
                </a:solidFill>
                <a:latin typeface="Aptos SemiBold" panose="020B0004020202020204" pitchFamily="34" charset="0"/>
                <a:hlinkClick r:id="rId16">
                  <a:extLst>
                    <a:ext uri="{A12FA001-AC4F-418D-AE19-62706E023703}">
                      <ahyp:hlinkClr xmlns:ahyp="http://schemas.microsoft.com/office/drawing/2018/hyperlinkcolor" val="tx"/>
                    </a:ext>
                  </a:extLst>
                </a:hlinkClick>
              </a:rPr>
              <a:t>and Trade-Offs:</a:t>
            </a:r>
            <a:r>
              <a:rPr lang="pl-PL" sz="1600" dirty="0">
                <a:solidFill>
                  <a:srgbClr val="3695FF"/>
                </a:solidFill>
                <a:latin typeface="Aptos SemiBold" panose="020B0004020202020204" pitchFamily="34" charset="0"/>
                <a:hlinkClick r:id="rId16">
                  <a:extLst>
                    <a:ext uri="{A12FA001-AC4F-418D-AE19-62706E023703}">
                      <ahyp:hlinkClr xmlns:ahyp="http://schemas.microsoft.com/office/drawing/2018/hyperlinkcolor" val="tx"/>
                    </a:ext>
                  </a:extLst>
                </a:hlinkClick>
              </a:rPr>
              <a:t> </a:t>
            </a:r>
            <a:r>
              <a:rPr lang="en-US" sz="1600" dirty="0">
                <a:solidFill>
                  <a:srgbClr val="3695FF"/>
                </a:solidFill>
                <a:latin typeface="Aptos SemiBold" panose="020B0004020202020204" pitchFamily="34" charset="0"/>
                <a:hlinkClick r:id="rId16">
                  <a:extLst>
                    <a:ext uri="{A12FA001-AC4F-418D-AE19-62706E023703}">
                      <ahyp:hlinkClr xmlns:ahyp="http://schemas.microsoft.com/office/drawing/2018/hyperlinkcolor" val="tx"/>
                    </a:ext>
                  </a:extLst>
                </a:hlinkClick>
              </a:rPr>
              <a:t>How and Why Teens Use AI Companions</a:t>
            </a:r>
            <a:r>
              <a:rPr lang="pl-PL" sz="1600" dirty="0">
                <a:solidFill>
                  <a:schemeClr val="bg1"/>
                </a:solidFill>
                <a:latin typeface="Aptos SemiBold" panose="020B0004020202020204" pitchFamily="34" charset="0"/>
              </a:rPr>
              <a:t>. 2025, </a:t>
            </a:r>
            <a:r>
              <a:rPr lang="pl-PL" sz="1600" dirty="0" err="1">
                <a:solidFill>
                  <a:schemeClr val="bg1"/>
                </a:solidFill>
                <a:latin typeface="Aptos SemiBold" panose="020B0004020202020204" pitchFamily="34" charset="0"/>
              </a:rPr>
              <a:t>Common</a:t>
            </a:r>
            <a:r>
              <a:rPr lang="pl-PL" sz="1600" dirty="0">
                <a:solidFill>
                  <a:schemeClr val="bg1"/>
                </a:solidFill>
                <a:latin typeface="Aptos SemiBold" panose="020B0004020202020204" pitchFamily="34" charset="0"/>
              </a:rPr>
              <a:t> </a:t>
            </a:r>
            <a:r>
              <a:rPr lang="pl-PL" sz="1600" dirty="0" err="1">
                <a:solidFill>
                  <a:schemeClr val="bg1"/>
                </a:solidFill>
                <a:latin typeface="Aptos SemiBold" panose="020B0004020202020204" pitchFamily="34" charset="0"/>
              </a:rPr>
              <a:t>Sense</a:t>
            </a:r>
            <a:r>
              <a:rPr lang="pl-PL" sz="1600" dirty="0">
                <a:solidFill>
                  <a:schemeClr val="bg1"/>
                </a:solidFill>
                <a:latin typeface="Aptos SemiBold" panose="020B0004020202020204" pitchFamily="34" charset="0"/>
              </a:rPr>
              <a:t> Media</a:t>
            </a:r>
          </a:p>
          <a:p>
            <a:pPr marL="342900" indent="-342900">
              <a:buFont typeface="Arial" panose="020B0604020202020204" pitchFamily="34" charset="0"/>
              <a:buChar char="•"/>
            </a:pPr>
            <a:r>
              <a:rPr lang="en-US" sz="1600" dirty="0">
                <a:solidFill>
                  <a:srgbClr val="3695FF"/>
                </a:solidFill>
                <a:latin typeface="Aptos SemiBold" panose="020B0004020202020204" pitchFamily="34" charset="0"/>
                <a:hlinkClick r:id="rId17">
                  <a:extLst>
                    <a:ext uri="{A12FA001-AC4F-418D-AE19-62706E023703}">
                      <ahyp:hlinkClr xmlns:ahyp="http://schemas.microsoft.com/office/drawing/2018/hyperlinkcolor" val="tx"/>
                    </a:ext>
                  </a:extLst>
                </a:hlinkClick>
              </a:rPr>
              <a:t>Parents and students are optimistic about AI, but parents have a lotto learn to catch</a:t>
            </a:r>
            <a:r>
              <a:rPr lang="pl-PL" sz="1600" dirty="0">
                <a:solidFill>
                  <a:srgbClr val="3695FF"/>
                </a:solidFill>
                <a:latin typeface="Aptos SemiBold" panose="020B0004020202020204" pitchFamily="34" charset="0"/>
                <a:hlinkClick r:id="rId17">
                  <a:extLst>
                    <a:ext uri="{A12FA001-AC4F-418D-AE19-62706E023703}">
                      <ahyp:hlinkClr xmlns:ahyp="http://schemas.microsoft.com/office/drawing/2018/hyperlinkcolor" val="tx"/>
                    </a:ext>
                  </a:extLst>
                </a:hlinkClick>
              </a:rPr>
              <a:t> </a:t>
            </a:r>
            <a:r>
              <a:rPr lang="en-US" sz="1600" dirty="0">
                <a:solidFill>
                  <a:srgbClr val="3695FF"/>
                </a:solidFill>
                <a:latin typeface="Aptos SemiBold" panose="020B0004020202020204" pitchFamily="34" charset="0"/>
                <a:hlinkClick r:id="rId17">
                  <a:extLst>
                    <a:ext uri="{A12FA001-AC4F-418D-AE19-62706E023703}">
                      <ahyp:hlinkClr xmlns:ahyp="http://schemas.microsoft.com/office/drawing/2018/hyperlinkcolor" val="tx"/>
                    </a:ext>
                  </a:extLst>
                </a:hlinkClick>
              </a:rPr>
              <a:t>up to their kids – and want rules and ratings to help them</a:t>
            </a:r>
            <a:r>
              <a:rPr lang="pl-PL" sz="1600" dirty="0">
                <a:solidFill>
                  <a:schemeClr val="bg1"/>
                </a:solidFill>
                <a:latin typeface="Aptos SemiBold" panose="020B0004020202020204" pitchFamily="34" charset="0"/>
              </a:rPr>
              <a:t>. </a:t>
            </a:r>
            <a:r>
              <a:rPr lang="pl-PL" sz="1600" dirty="0" err="1">
                <a:solidFill>
                  <a:schemeClr val="bg1"/>
                </a:solidFill>
                <a:latin typeface="Aptos SemiBold" panose="020B0004020202020204" pitchFamily="34" charset="0"/>
              </a:rPr>
              <a:t>Common</a:t>
            </a:r>
            <a:r>
              <a:rPr lang="pl-PL" sz="1600" dirty="0">
                <a:solidFill>
                  <a:schemeClr val="bg1"/>
                </a:solidFill>
                <a:latin typeface="Aptos SemiBold" panose="020B0004020202020204" pitchFamily="34" charset="0"/>
              </a:rPr>
              <a:t> </a:t>
            </a:r>
            <a:r>
              <a:rPr lang="pl-PL" sz="1600" dirty="0" err="1">
                <a:solidFill>
                  <a:schemeClr val="bg1"/>
                </a:solidFill>
                <a:latin typeface="Aptos SemiBold" panose="020B0004020202020204" pitchFamily="34" charset="0"/>
              </a:rPr>
              <a:t>Sense</a:t>
            </a:r>
            <a:r>
              <a:rPr lang="pl-PL" sz="1600" dirty="0">
                <a:solidFill>
                  <a:schemeClr val="bg1"/>
                </a:solidFill>
                <a:latin typeface="Aptos SemiBold" panose="020B0004020202020204" pitchFamily="34" charset="0"/>
              </a:rPr>
              <a:t>, </a:t>
            </a:r>
            <a:r>
              <a:rPr lang="pl-PL" sz="1600" dirty="0" err="1">
                <a:solidFill>
                  <a:schemeClr val="bg1"/>
                </a:solidFill>
                <a:latin typeface="Aptos SemiBold" panose="020B0004020202020204" pitchFamily="34" charset="0"/>
              </a:rPr>
              <a:t>Impact</a:t>
            </a:r>
            <a:r>
              <a:rPr lang="pl-PL" sz="1600" dirty="0">
                <a:solidFill>
                  <a:schemeClr val="bg1"/>
                </a:solidFill>
                <a:latin typeface="Aptos SemiBold" panose="020B0004020202020204" pitchFamily="34" charset="0"/>
              </a:rPr>
              <a:t> </a:t>
            </a:r>
            <a:r>
              <a:rPr lang="pl-PL" sz="1600" dirty="0" err="1">
                <a:solidFill>
                  <a:schemeClr val="bg1"/>
                </a:solidFill>
                <a:latin typeface="Aptos SemiBold" panose="020B0004020202020204" pitchFamily="34" charset="0"/>
              </a:rPr>
              <a:t>Research</a:t>
            </a:r>
            <a:endParaRPr lang="pl-PL" sz="1600" dirty="0">
              <a:solidFill>
                <a:schemeClr val="bg1"/>
              </a:solidFill>
              <a:latin typeface="Aptos SemiBold" panose="020B0004020202020204" pitchFamily="34" charset="0"/>
            </a:endParaRPr>
          </a:p>
          <a:p>
            <a:pPr marL="342900" indent="-342900">
              <a:buFont typeface="Arial" panose="020B0604020202020204" pitchFamily="34" charset="0"/>
              <a:buChar char="•"/>
            </a:pPr>
            <a:r>
              <a:rPr lang="en-US" sz="1600" dirty="0">
                <a:solidFill>
                  <a:srgbClr val="3695FF"/>
                </a:solidFill>
                <a:latin typeface="Aptos SemiBold" panose="020B0004020202020204" pitchFamily="34" charset="0"/>
                <a:hlinkClick r:id="rId18">
                  <a:extLst>
                    <a:ext uri="{A12FA001-AC4F-418D-AE19-62706E023703}">
                      <ahyp:hlinkClr xmlns:ahyp="http://schemas.microsoft.com/office/drawing/2018/hyperlinkcolor" val="tx"/>
                    </a:ext>
                  </a:extLst>
                </a:hlinkClick>
              </a:rPr>
              <a:t>Internet Matters Pulse</a:t>
            </a:r>
            <a:r>
              <a:rPr lang="pl-PL" sz="1600" dirty="0">
                <a:solidFill>
                  <a:srgbClr val="3695FF"/>
                </a:solidFill>
                <a:latin typeface="Aptos SemiBold" panose="020B0004020202020204" pitchFamily="34" charset="0"/>
                <a:hlinkClick r:id="rId18">
                  <a:extLst>
                    <a:ext uri="{A12FA001-AC4F-418D-AE19-62706E023703}">
                      <ahyp:hlinkClr xmlns:ahyp="http://schemas.microsoft.com/office/drawing/2018/hyperlinkcolor" val="tx"/>
                    </a:ext>
                  </a:extLst>
                </a:hlinkClick>
              </a:rPr>
              <a:t>. </a:t>
            </a:r>
            <a:r>
              <a:rPr lang="en-US" sz="1600" dirty="0">
                <a:solidFill>
                  <a:srgbClr val="3695FF"/>
                </a:solidFill>
                <a:latin typeface="Aptos SemiBold" panose="020B0004020202020204" pitchFamily="34" charset="0"/>
                <a:hlinkClick r:id="rId18">
                  <a:extLst>
                    <a:ext uri="{A12FA001-AC4F-418D-AE19-62706E023703}">
                      <ahyp:hlinkClr xmlns:ahyp="http://schemas.microsoft.com/office/drawing/2018/hyperlinkcolor" val="tx"/>
                    </a:ext>
                  </a:extLst>
                </a:hlinkClick>
              </a:rPr>
              <a:t>Insights into children’s digital lives</a:t>
            </a:r>
            <a:r>
              <a:rPr lang="pl-PL" sz="1600" dirty="0">
                <a:solidFill>
                  <a:schemeClr val="bg1"/>
                </a:solidFill>
                <a:latin typeface="Aptos SemiBold" panose="020B0004020202020204" pitchFamily="34" charset="0"/>
              </a:rPr>
              <a:t>, internetmatters.org</a:t>
            </a:r>
          </a:p>
          <a:p>
            <a:pPr marL="342900" indent="-342900">
              <a:buFont typeface="Arial" panose="020B0604020202020204" pitchFamily="34" charset="0"/>
              <a:buChar char="•"/>
            </a:pPr>
            <a:r>
              <a:rPr lang="pl-PL" sz="1600" dirty="0">
                <a:solidFill>
                  <a:srgbClr val="3695FF"/>
                </a:solidFill>
                <a:latin typeface="Aptos SemiBold" panose="020B0004020202020204" pitchFamily="34" charset="0"/>
                <a:hlinkClick r:id="rId19">
                  <a:extLst>
                    <a:ext uri="{A12FA001-AC4F-418D-AE19-62706E023703}">
                      <ahyp:hlinkClr xmlns:ahyp="http://schemas.microsoft.com/office/drawing/2018/hyperlinkcolor" val="tx"/>
                    </a:ext>
                  </a:extLst>
                </a:hlinkClick>
              </a:rPr>
              <a:t>Jak młodzi użytkownicy korzystają z usług telekomunikacyjnych – wyniki badania dzieci i rodziców</a:t>
            </a:r>
            <a:r>
              <a:rPr lang="pl-PL" sz="1600" dirty="0">
                <a:solidFill>
                  <a:schemeClr val="bg1"/>
                </a:solidFill>
                <a:latin typeface="Aptos SemiBold" panose="020B0004020202020204" pitchFamily="34" charset="0"/>
              </a:rPr>
              <a:t>. 2023, PCPSI</a:t>
            </a:r>
          </a:p>
          <a:p>
            <a:pPr marL="342900" indent="-342900">
              <a:buFont typeface="Arial" panose="020B0604020202020204" pitchFamily="34" charset="0"/>
              <a:buChar char="•"/>
            </a:pPr>
            <a:r>
              <a:rPr lang="en-US" sz="1600" dirty="0">
                <a:solidFill>
                  <a:srgbClr val="3695FF"/>
                </a:solidFill>
                <a:latin typeface="Aptos SemiBold" panose="020B0004020202020204" pitchFamily="34" charset="0"/>
                <a:hlinkClick r:id="rId20">
                  <a:extLst>
                    <a:ext uri="{A12FA001-AC4F-418D-AE19-62706E023703}">
                      <ahyp:hlinkClr xmlns:ahyp="http://schemas.microsoft.com/office/drawing/2018/hyperlinkcolor" val="tx"/>
                    </a:ext>
                  </a:extLst>
                </a:hlinkClick>
              </a:rPr>
              <a:t>Teens, Social Media and Technology 2023</a:t>
            </a:r>
            <a:r>
              <a:rPr lang="pl-PL" sz="1600" dirty="0">
                <a:solidFill>
                  <a:schemeClr val="bg1"/>
                </a:solidFill>
                <a:latin typeface="Aptos SemiBold" panose="020B0004020202020204" pitchFamily="34" charset="0"/>
              </a:rPr>
              <a:t>, </a:t>
            </a:r>
            <a:r>
              <a:rPr lang="pl-PL" sz="1600" dirty="0" err="1">
                <a:solidFill>
                  <a:schemeClr val="bg1"/>
                </a:solidFill>
                <a:latin typeface="Aptos SemiBold" panose="020B0004020202020204" pitchFamily="34" charset="0"/>
              </a:rPr>
              <a:t>Pew</a:t>
            </a:r>
            <a:r>
              <a:rPr lang="pl-PL" sz="1600" dirty="0">
                <a:solidFill>
                  <a:schemeClr val="bg1"/>
                </a:solidFill>
                <a:latin typeface="Aptos SemiBold" panose="020B0004020202020204" pitchFamily="34" charset="0"/>
              </a:rPr>
              <a:t> </a:t>
            </a:r>
            <a:r>
              <a:rPr lang="pl-PL" sz="1600" dirty="0" err="1">
                <a:solidFill>
                  <a:schemeClr val="bg1"/>
                </a:solidFill>
                <a:latin typeface="Aptos SemiBold" panose="020B0004020202020204" pitchFamily="34" charset="0"/>
              </a:rPr>
              <a:t>Research</a:t>
            </a:r>
            <a:r>
              <a:rPr lang="pl-PL" sz="1600" dirty="0">
                <a:solidFill>
                  <a:schemeClr val="bg1"/>
                </a:solidFill>
                <a:latin typeface="Aptos SemiBold" panose="020B0004020202020204" pitchFamily="34" charset="0"/>
              </a:rPr>
              <a:t> Center</a:t>
            </a:r>
          </a:p>
        </p:txBody>
      </p:sp>
      <p:pic>
        <p:nvPicPr>
          <p:cNvPr id="6" name="Graphic 5">
            <a:extLst>
              <a:ext uri="{FF2B5EF4-FFF2-40B4-BE49-F238E27FC236}">
                <a16:creationId xmlns:a16="http://schemas.microsoft.com/office/drawing/2014/main" id="{EC7FF988-E37D-4314-6DD5-A0AFA531F3C3}"/>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21"/>
              </a:ext>
            </a:extLst>
          </a:blip>
          <a:stretch>
            <a:fillRect/>
          </a:stretch>
        </p:blipFill>
        <p:spPr>
          <a:xfrm>
            <a:off x="9200682" y="367323"/>
            <a:ext cx="1162520" cy="190384"/>
          </a:xfrm>
          <a:prstGeom prst="rect">
            <a:avLst/>
          </a:prstGeom>
        </p:spPr>
      </p:pic>
    </p:spTree>
    <p:extLst>
      <p:ext uri="{BB962C8B-B14F-4D97-AF65-F5344CB8AC3E}">
        <p14:creationId xmlns:p14="http://schemas.microsoft.com/office/powerpoint/2010/main" val="252124421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a:extLst>
            <a:ext uri="{FF2B5EF4-FFF2-40B4-BE49-F238E27FC236}">
              <a16:creationId xmlns:a16="http://schemas.microsoft.com/office/drawing/2014/main" id="{AE7DE16F-17C7-E2D7-5166-283D622E13A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1CFDFA4-4ACA-B69F-2CDA-1AC73800C761}"/>
              </a:ext>
            </a:extLst>
          </p:cNvPr>
          <p:cNvSpPr txBox="1"/>
          <p:nvPr/>
        </p:nvSpPr>
        <p:spPr>
          <a:xfrm>
            <a:off x="536896" y="541788"/>
            <a:ext cx="9559494" cy="1785104"/>
          </a:xfrm>
          <a:prstGeom prst="rect">
            <a:avLst/>
          </a:prstGeom>
          <a:noFill/>
        </p:spPr>
        <p:txBody>
          <a:bodyPr wrap="square" rtlCol="0">
            <a:spAutoFit/>
          </a:bodyPr>
          <a:lstStyle/>
          <a:p>
            <a:r>
              <a:rPr lang="pl-PL" sz="5500" dirty="0">
                <a:solidFill>
                  <a:schemeClr val="bg1"/>
                </a:solidFill>
                <a:latin typeface="Aptos ExtraBold" panose="020B0004020202020204" pitchFamily="34" charset="0"/>
              </a:rPr>
              <a:t>Lektura obowiązkowa</a:t>
            </a:r>
          </a:p>
          <a:p>
            <a:r>
              <a:rPr lang="pl-PL" sz="5500" dirty="0">
                <a:solidFill>
                  <a:schemeClr val="bg1"/>
                </a:solidFill>
                <a:latin typeface="Aptos ExtraBold" panose="020B0004020202020204" pitchFamily="34" charset="0"/>
              </a:rPr>
              <a:t>od </a:t>
            </a:r>
            <a:r>
              <a:rPr lang="pl-PL" sz="5500" dirty="0" err="1">
                <a:solidFill>
                  <a:schemeClr val="bg1"/>
                </a:solidFill>
                <a:latin typeface="Aptos ExtraBold" panose="020B0004020202020204" pitchFamily="34" charset="0"/>
              </a:rPr>
              <a:t>HRejterów</a:t>
            </a:r>
            <a:endParaRPr lang="en-US" sz="6000" dirty="0">
              <a:latin typeface="Aptos ExtraBold" panose="020B0004020202020204" pitchFamily="34" charset="0"/>
            </a:endParaRPr>
          </a:p>
        </p:txBody>
      </p:sp>
      <p:sp>
        <p:nvSpPr>
          <p:cNvPr id="5" name="TextBox 4">
            <a:extLst>
              <a:ext uri="{FF2B5EF4-FFF2-40B4-BE49-F238E27FC236}">
                <a16:creationId xmlns:a16="http://schemas.microsoft.com/office/drawing/2014/main" id="{4A5C25CA-CEB6-37DA-06A7-74B9BA3A1457}"/>
              </a:ext>
            </a:extLst>
          </p:cNvPr>
          <p:cNvSpPr txBox="1"/>
          <p:nvPr/>
        </p:nvSpPr>
        <p:spPr>
          <a:xfrm>
            <a:off x="560888" y="2501357"/>
            <a:ext cx="11021512" cy="3477875"/>
          </a:xfrm>
          <a:prstGeom prst="rect">
            <a:avLst/>
          </a:prstGeom>
          <a:noFill/>
        </p:spPr>
        <p:txBody>
          <a:bodyPr wrap="square" numCol="1" rtlCol="0">
            <a:spAutoFit/>
          </a:bodyPr>
          <a:lstStyle/>
          <a:p>
            <a:pPr marL="342900" indent="-342900">
              <a:buFont typeface="Arial" panose="020B0604020202020204" pitchFamily="34" charset="0"/>
              <a:buChar char="•"/>
            </a:pPr>
            <a:r>
              <a:rPr lang="pl-PL" sz="2000" dirty="0">
                <a:solidFill>
                  <a:srgbClr val="3695FF"/>
                </a:solidFill>
                <a:latin typeface="Aptos SemiBold" panose="020B0004020202020204" pitchFamily="34" charset="0"/>
                <a:hlinkClick r:id="rId4">
                  <a:extLst>
                    <a:ext uri="{A12FA001-AC4F-418D-AE19-62706E023703}">
                      <ahyp:hlinkClr xmlns:ahyp="http://schemas.microsoft.com/office/drawing/2018/hyperlinkcolor" val="tx"/>
                    </a:ext>
                  </a:extLst>
                </a:hlinkClick>
              </a:rPr>
              <a:t>Dzieci AI. Jakie zagrożenia niesie ze sobą nadużywanie sztucznej inteligencji? </a:t>
            </a:r>
            <a:endParaRPr lang="pl-PL" sz="2000" dirty="0">
              <a:solidFill>
                <a:srgbClr val="3695FF"/>
              </a:solidFill>
              <a:latin typeface="Aptos SemiBold" panose="020B0004020202020204" pitchFamily="34" charset="0"/>
            </a:endParaRPr>
          </a:p>
          <a:p>
            <a:pPr marL="342900" indent="-342900">
              <a:buFont typeface="Arial" panose="020B0604020202020204" pitchFamily="34" charset="0"/>
              <a:buChar char="•"/>
            </a:pPr>
            <a:r>
              <a:rPr lang="pl-PL" sz="2000" dirty="0">
                <a:solidFill>
                  <a:srgbClr val="3695FF"/>
                </a:solidFill>
                <a:latin typeface="Aptos SemiBold" panose="020B0004020202020204" pitchFamily="34" charset="0"/>
                <a:hlinkClick r:id="rId5">
                  <a:extLst>
                    <a:ext uri="{A12FA001-AC4F-418D-AE19-62706E023703}">
                      <ahyp:hlinkClr xmlns:ahyp="http://schemas.microsoft.com/office/drawing/2018/hyperlinkcolor" val="tx"/>
                    </a:ext>
                  </a:extLst>
                </a:hlinkClick>
              </a:rPr>
              <a:t>Łapiesz za telefon z rana i </a:t>
            </a:r>
            <a:r>
              <a:rPr lang="pl-PL" sz="2000" dirty="0" err="1">
                <a:solidFill>
                  <a:srgbClr val="3695FF"/>
                </a:solidFill>
                <a:latin typeface="Aptos SemiBold" panose="020B0004020202020204" pitchFamily="34" charset="0"/>
                <a:hlinkClick r:id="rId5">
                  <a:extLst>
                    <a:ext uri="{A12FA001-AC4F-418D-AE19-62706E023703}">
                      <ahyp:hlinkClr xmlns:ahyp="http://schemas.microsoft.com/office/drawing/2018/hyperlinkcolor" val="tx"/>
                    </a:ext>
                  </a:extLst>
                </a:hlinkClick>
              </a:rPr>
              <a:t>scrollujesz</a:t>
            </a:r>
            <a:r>
              <a:rPr lang="pl-PL" sz="2000" dirty="0">
                <a:solidFill>
                  <a:srgbClr val="3695FF"/>
                </a:solidFill>
                <a:latin typeface="Aptos SemiBold" panose="020B0004020202020204" pitchFamily="34" charset="0"/>
                <a:hlinkClick r:id="rId5">
                  <a:extLst>
                    <a:ext uri="{A12FA001-AC4F-418D-AE19-62706E023703}">
                      <ahyp:hlinkClr xmlns:ahyp="http://schemas.microsoft.com/office/drawing/2018/hyperlinkcolor" val="tx"/>
                    </a:ext>
                  </a:extLst>
                </a:hlinkClick>
              </a:rPr>
              <a:t>? To dlatego jesteś zmęczony/a i nic ci się nie chce</a:t>
            </a:r>
            <a:r>
              <a:rPr lang="pl-PL" sz="2000" dirty="0">
                <a:solidFill>
                  <a:srgbClr val="3695FF"/>
                </a:solidFill>
                <a:latin typeface="Aptos SemiBold" panose="020B0004020202020204" pitchFamily="34" charset="0"/>
              </a:rPr>
              <a:t> </a:t>
            </a:r>
          </a:p>
          <a:p>
            <a:pPr marL="342900" indent="-342900">
              <a:buFont typeface="Arial" panose="020B0604020202020204" pitchFamily="34" charset="0"/>
              <a:buChar char="•"/>
            </a:pPr>
            <a:r>
              <a:rPr lang="pl-PL" sz="2000" dirty="0">
                <a:solidFill>
                  <a:srgbClr val="3695FF"/>
                </a:solidFill>
                <a:latin typeface="Aptos SemiBold" panose="020B0004020202020204" pitchFamily="34" charset="0"/>
                <a:hlinkClick r:id="rId6">
                  <a:extLst>
                    <a:ext uri="{A12FA001-AC4F-418D-AE19-62706E023703}">
                      <ahyp:hlinkClr xmlns:ahyp="http://schemas.microsoft.com/office/drawing/2018/hyperlinkcolor" val="tx"/>
                    </a:ext>
                  </a:extLst>
                </a:hlinkClick>
              </a:rPr>
              <a:t>Dzieci w sieci, czyli fonoholizm i inne niebezpieczeństwa – jak z tym walczyć? </a:t>
            </a:r>
            <a:endParaRPr lang="pl-PL" sz="2000" dirty="0">
              <a:solidFill>
                <a:srgbClr val="3695FF"/>
              </a:solidFill>
              <a:latin typeface="Aptos SemiBold" panose="020B0004020202020204" pitchFamily="34" charset="0"/>
            </a:endParaRPr>
          </a:p>
          <a:p>
            <a:pPr marL="342900" indent="-342900">
              <a:buFont typeface="Arial" panose="020B0604020202020204" pitchFamily="34" charset="0"/>
              <a:buChar char="•"/>
            </a:pPr>
            <a:r>
              <a:rPr lang="pl-PL" sz="2000" dirty="0">
                <a:solidFill>
                  <a:srgbClr val="3695FF"/>
                </a:solidFill>
                <a:latin typeface="Aptos SemiBold" panose="020B0004020202020204" pitchFamily="34" charset="0"/>
                <a:hlinkClick r:id="rId7">
                  <a:extLst>
                    <a:ext uri="{A12FA001-AC4F-418D-AE19-62706E023703}">
                      <ahyp:hlinkClr xmlns:ahyp="http://schemas.microsoft.com/office/drawing/2018/hyperlinkcolor" val="tx"/>
                    </a:ext>
                  </a:extLst>
                </a:hlinkClick>
              </a:rPr>
              <a:t>Pokolenie smutku i fonoholizmu, czyli jak smartfony niszczą życie dzieci i dorosłych</a:t>
            </a:r>
            <a:r>
              <a:rPr lang="pl-PL" sz="2000" dirty="0">
                <a:solidFill>
                  <a:srgbClr val="3695FF"/>
                </a:solidFill>
                <a:latin typeface="Aptos SemiBold" panose="020B0004020202020204" pitchFamily="34" charset="0"/>
              </a:rPr>
              <a:t> </a:t>
            </a:r>
            <a:r>
              <a:rPr lang="pl-PL" sz="2000" dirty="0">
                <a:solidFill>
                  <a:schemeClr val="bg1"/>
                </a:solidFill>
                <a:latin typeface="Aptos SemiBold" panose="020B0004020202020204" pitchFamily="34" charset="0"/>
              </a:rPr>
              <a:t>(video)</a:t>
            </a:r>
          </a:p>
          <a:p>
            <a:pPr marL="342900" indent="-342900">
              <a:buFont typeface="Arial" panose="020B0604020202020204" pitchFamily="34" charset="0"/>
              <a:buChar char="•"/>
            </a:pPr>
            <a:r>
              <a:rPr lang="pl-PL" sz="2000" dirty="0">
                <a:solidFill>
                  <a:srgbClr val="3695FF"/>
                </a:solidFill>
                <a:latin typeface="Aptos SemiBold" panose="020B0004020202020204" pitchFamily="34" charset="0"/>
                <a:hlinkClick r:id="rId8">
                  <a:extLst>
                    <a:ext uri="{A12FA001-AC4F-418D-AE19-62706E023703}">
                      <ahyp:hlinkClr xmlns:ahyp="http://schemas.microsoft.com/office/drawing/2018/hyperlinkcolor" val="tx"/>
                    </a:ext>
                  </a:extLst>
                </a:hlinkClick>
              </a:rPr>
              <a:t>Dwa żywioły, które nie powinny były się spotkać - Internet vs dzieci</a:t>
            </a:r>
            <a:r>
              <a:rPr lang="pl-PL" sz="2000" dirty="0">
                <a:solidFill>
                  <a:srgbClr val="3695FF"/>
                </a:solidFill>
                <a:latin typeface="Aptos SemiBold" panose="020B0004020202020204" pitchFamily="34" charset="0"/>
              </a:rPr>
              <a:t> </a:t>
            </a:r>
            <a:r>
              <a:rPr lang="pl-PL" sz="2000" dirty="0">
                <a:solidFill>
                  <a:schemeClr val="bg1"/>
                </a:solidFill>
                <a:latin typeface="Aptos SemiBold" panose="020B0004020202020204" pitchFamily="34" charset="0"/>
              </a:rPr>
              <a:t>(video)</a:t>
            </a:r>
          </a:p>
          <a:p>
            <a:pPr marL="342900" indent="-342900">
              <a:buFont typeface="Arial" panose="020B0604020202020204" pitchFamily="34" charset="0"/>
              <a:buChar char="•"/>
            </a:pPr>
            <a:r>
              <a:rPr lang="pl-PL" sz="2000" dirty="0">
                <a:solidFill>
                  <a:srgbClr val="3695FF"/>
                </a:solidFill>
                <a:latin typeface="Aptos SemiBold" panose="020B0004020202020204" pitchFamily="34" charset="0"/>
                <a:hlinkClick r:id="rId9">
                  <a:extLst>
                    <a:ext uri="{A12FA001-AC4F-418D-AE19-62706E023703}">
                      <ahyp:hlinkClr xmlns:ahyp="http://schemas.microsoft.com/office/drawing/2018/hyperlinkcolor" val="tx"/>
                    </a:ext>
                  </a:extLst>
                </a:hlinkClick>
              </a:rPr>
              <a:t>Czy wiesz, kto jest po drugiej stronie telefonu Twojego dziecka? Pedofilia w Internecie</a:t>
            </a:r>
            <a:endParaRPr lang="pl-PL" sz="2000" dirty="0">
              <a:solidFill>
                <a:srgbClr val="3695FF"/>
              </a:solidFill>
              <a:latin typeface="Aptos SemiBold" panose="020B0004020202020204" pitchFamily="34" charset="0"/>
            </a:endParaRPr>
          </a:p>
          <a:p>
            <a:pPr marL="342900" indent="-342900">
              <a:buFont typeface="Arial" panose="020B0604020202020204" pitchFamily="34" charset="0"/>
              <a:buChar char="•"/>
            </a:pPr>
            <a:r>
              <a:rPr lang="pl-PL" sz="2000" dirty="0">
                <a:solidFill>
                  <a:srgbClr val="3695FF"/>
                </a:solidFill>
                <a:latin typeface="Aptos SemiBold" panose="020B0004020202020204" pitchFamily="34" charset="0"/>
                <a:hlinkClick r:id="rId10">
                  <a:extLst>
                    <a:ext uri="{A12FA001-AC4F-418D-AE19-62706E023703}">
                      <ahyp:hlinkClr xmlns:ahyp="http://schemas.microsoft.com/office/drawing/2018/hyperlinkcolor" val="tx"/>
                    </a:ext>
                  </a:extLst>
                </a:hlinkClick>
              </a:rPr>
              <a:t>Twoje dziecko być może ma już kontakt z pedofilem przez </a:t>
            </a:r>
            <a:r>
              <a:rPr lang="pl-PL" sz="2000" dirty="0" err="1">
                <a:solidFill>
                  <a:srgbClr val="3695FF"/>
                </a:solidFill>
                <a:latin typeface="Aptos SemiBold" panose="020B0004020202020204" pitchFamily="34" charset="0"/>
                <a:hlinkClick r:id="rId10">
                  <a:extLst>
                    <a:ext uri="{A12FA001-AC4F-418D-AE19-62706E023703}">
                      <ahyp:hlinkClr xmlns:ahyp="http://schemas.microsoft.com/office/drawing/2018/hyperlinkcolor" val="tx"/>
                    </a:ext>
                  </a:extLst>
                </a:hlinkClick>
              </a:rPr>
              <a:t>internet</a:t>
            </a:r>
            <a:r>
              <a:rPr lang="pl-PL" sz="2000" dirty="0">
                <a:solidFill>
                  <a:srgbClr val="3695FF"/>
                </a:solidFill>
                <a:latin typeface="Aptos SemiBold" panose="020B0004020202020204" pitchFamily="34" charset="0"/>
              </a:rPr>
              <a:t> </a:t>
            </a:r>
            <a:r>
              <a:rPr lang="pl-PL" sz="2000" dirty="0">
                <a:solidFill>
                  <a:schemeClr val="bg1"/>
                </a:solidFill>
                <a:latin typeface="Aptos SemiBold" panose="020B0004020202020204" pitchFamily="34" charset="0"/>
              </a:rPr>
              <a:t>(video)</a:t>
            </a:r>
          </a:p>
          <a:p>
            <a:pPr marL="342900" indent="-342900">
              <a:buFont typeface="Arial" panose="020B0604020202020204" pitchFamily="34" charset="0"/>
              <a:buChar char="•"/>
            </a:pPr>
            <a:r>
              <a:rPr lang="pl-PL" sz="2000" dirty="0">
                <a:solidFill>
                  <a:srgbClr val="3695FF"/>
                </a:solidFill>
                <a:latin typeface="Aptos SemiBold" panose="020B0004020202020204" pitchFamily="34" charset="0"/>
                <a:hlinkClick r:id="rId11">
                  <a:extLst>
                    <a:ext uri="{A12FA001-AC4F-418D-AE19-62706E023703}">
                      <ahyp:hlinkClr xmlns:ahyp="http://schemas.microsoft.com/office/drawing/2018/hyperlinkcolor" val="tx"/>
                    </a:ext>
                  </a:extLst>
                </a:hlinkClick>
              </a:rPr>
              <a:t>Technologie mobilne na wszelki wypadek: Lokalizacja osoby w sytuacji zagrożenia</a:t>
            </a:r>
            <a:endParaRPr lang="pl-PL" sz="2000" dirty="0">
              <a:solidFill>
                <a:srgbClr val="3695FF"/>
              </a:solidFill>
              <a:latin typeface="Aptos SemiBold" panose="020B0004020202020204" pitchFamily="34" charset="0"/>
            </a:endParaRPr>
          </a:p>
          <a:p>
            <a:pPr marL="342900" indent="-342900">
              <a:buFont typeface="Arial" panose="020B0604020202020204" pitchFamily="34" charset="0"/>
              <a:buChar char="•"/>
            </a:pPr>
            <a:r>
              <a:rPr lang="pl-PL" sz="2000" dirty="0">
                <a:solidFill>
                  <a:srgbClr val="3695FF"/>
                </a:solidFill>
                <a:latin typeface="Aptos SemiBold" panose="020B0004020202020204" pitchFamily="34" charset="0"/>
                <a:hlinkClick r:id="rId12">
                  <a:extLst>
                    <a:ext uri="{A12FA001-AC4F-418D-AE19-62706E023703}">
                      <ahyp:hlinkClr xmlns:ahyp="http://schemas.microsoft.com/office/drawing/2018/hyperlinkcolor" val="tx"/>
                    </a:ext>
                  </a:extLst>
                </a:hlinkClick>
              </a:rPr>
              <a:t>HRejterzy radzą, jak nie zostać oszukanym w sieci</a:t>
            </a:r>
            <a:endParaRPr lang="pl-PL" sz="2000" dirty="0">
              <a:solidFill>
                <a:srgbClr val="3695FF"/>
              </a:solidFill>
              <a:latin typeface="Aptos SemiBold" panose="020B0004020202020204" pitchFamily="34" charset="0"/>
            </a:endParaRPr>
          </a:p>
          <a:p>
            <a:pPr marL="342900" indent="-342900">
              <a:buFont typeface="Arial" panose="020B0604020202020204" pitchFamily="34" charset="0"/>
              <a:buChar char="•"/>
            </a:pPr>
            <a:r>
              <a:rPr lang="pl-PL" sz="2000" dirty="0">
                <a:solidFill>
                  <a:srgbClr val="3695FF"/>
                </a:solidFill>
                <a:latin typeface="Aptos SemiBold" panose="020B0004020202020204" pitchFamily="34" charset="0"/>
                <a:hlinkClick r:id="rId13">
                  <a:extLst>
                    <a:ext uri="{A12FA001-AC4F-418D-AE19-62706E023703}">
                      <ahyp:hlinkClr xmlns:ahyp="http://schemas.microsoft.com/office/drawing/2018/hyperlinkcolor" val="tx"/>
                    </a:ext>
                  </a:extLst>
                </a:hlinkClick>
              </a:rPr>
              <a:t>Podcast o </a:t>
            </a:r>
            <a:r>
              <a:rPr lang="pl-PL" sz="2000" dirty="0" err="1">
                <a:solidFill>
                  <a:srgbClr val="3695FF"/>
                </a:solidFill>
                <a:latin typeface="Aptos SemiBold" panose="020B0004020202020204" pitchFamily="34" charset="0"/>
                <a:hlinkClick r:id="rId13">
                  <a:extLst>
                    <a:ext uri="{A12FA001-AC4F-418D-AE19-62706E023703}">
                      <ahyp:hlinkClr xmlns:ahyp="http://schemas.microsoft.com/office/drawing/2018/hyperlinkcolor" val="tx"/>
                    </a:ext>
                  </a:extLst>
                </a:hlinkClick>
              </a:rPr>
              <a:t>cyberbezpieczeństwie</a:t>
            </a:r>
            <a:r>
              <a:rPr lang="pl-PL" sz="2000" dirty="0">
                <a:solidFill>
                  <a:srgbClr val="3695FF"/>
                </a:solidFill>
                <a:latin typeface="Aptos SemiBold" panose="020B0004020202020204" pitchFamily="34" charset="0"/>
                <a:hlinkClick r:id="rId13">
                  <a:extLst>
                    <a:ext uri="{A12FA001-AC4F-418D-AE19-62706E023703}">
                      <ahyp:hlinkClr xmlns:ahyp="http://schemas.microsoft.com/office/drawing/2018/hyperlinkcolor" val="tx"/>
                    </a:ext>
                  </a:extLst>
                </a:hlinkClick>
              </a:rPr>
              <a:t> – twoje darmowe szkolenie</a:t>
            </a:r>
            <a:r>
              <a:rPr lang="pl-PL" sz="2000" dirty="0">
                <a:solidFill>
                  <a:srgbClr val="3695FF"/>
                </a:solidFill>
                <a:latin typeface="Aptos SemiBold" panose="020B0004020202020204" pitchFamily="34" charset="0"/>
              </a:rPr>
              <a:t> </a:t>
            </a:r>
            <a:r>
              <a:rPr lang="pl-PL" sz="2000" dirty="0">
                <a:solidFill>
                  <a:schemeClr val="bg1"/>
                </a:solidFill>
                <a:latin typeface="Aptos SemiBold" panose="020B0004020202020204" pitchFamily="34" charset="0"/>
              </a:rPr>
              <a:t>(video)</a:t>
            </a:r>
          </a:p>
          <a:p>
            <a:pPr marL="342900" indent="-342900">
              <a:buFont typeface="Arial" panose="020B0604020202020204" pitchFamily="34" charset="0"/>
              <a:buChar char="•"/>
            </a:pPr>
            <a:endParaRPr lang="pl-PL" sz="2000" dirty="0">
              <a:solidFill>
                <a:schemeClr val="bg1"/>
              </a:solidFill>
              <a:latin typeface="Aptos SemiBold" panose="020B0004020202020204" pitchFamily="34" charset="0"/>
            </a:endParaRPr>
          </a:p>
        </p:txBody>
      </p:sp>
      <p:pic>
        <p:nvPicPr>
          <p:cNvPr id="6" name="Graphic 5">
            <a:extLst>
              <a:ext uri="{FF2B5EF4-FFF2-40B4-BE49-F238E27FC236}">
                <a16:creationId xmlns:a16="http://schemas.microsoft.com/office/drawing/2014/main" id="{EA04E517-5BEF-A38E-0B92-E037B4FD7201}"/>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14"/>
              </a:ext>
            </a:extLst>
          </a:blip>
          <a:stretch>
            <a:fillRect/>
          </a:stretch>
        </p:blipFill>
        <p:spPr>
          <a:xfrm>
            <a:off x="9200682" y="367323"/>
            <a:ext cx="1162520" cy="190384"/>
          </a:xfrm>
          <a:prstGeom prst="rect">
            <a:avLst/>
          </a:prstGeom>
        </p:spPr>
      </p:pic>
    </p:spTree>
    <p:extLst>
      <p:ext uri="{BB962C8B-B14F-4D97-AF65-F5344CB8AC3E}">
        <p14:creationId xmlns:p14="http://schemas.microsoft.com/office/powerpoint/2010/main" val="399801637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615327097234B45B78AF77428226AB5" ma:contentTypeVersion="22" ma:contentTypeDescription="Create a new document." ma:contentTypeScope="" ma:versionID="01820f4598bc1ddc4e51313c2ae86cbc">
  <xsd:schema xmlns:xsd="http://www.w3.org/2001/XMLSchema" xmlns:xs="http://www.w3.org/2001/XMLSchema" xmlns:p="http://schemas.microsoft.com/office/2006/metadata/properties" xmlns:ns2="4aeb6c67-74b0-411c-933b-6b3ba1fe6dd8" xmlns:ns3="41d53a7b-e1a0-4898-9254-bb8e6af21427" targetNamespace="http://schemas.microsoft.com/office/2006/metadata/properties" ma:root="true" ma:fieldsID="4eb676f92a2d24f06fcf2f76bf69d95a" ns2:_="" ns3:_="">
    <xsd:import namespace="4aeb6c67-74b0-411c-933b-6b3ba1fe6dd8"/>
    <xsd:import namespace="41d53a7b-e1a0-4898-9254-bb8e6af21427"/>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LengthInSeconds" minOccurs="0"/>
                <xsd:element ref="ns3:lcf76f155ced4ddcb4097134ff3c332f" minOccurs="0"/>
                <xsd:element ref="ns2:TaxCatchAll" minOccurs="0"/>
                <xsd:element ref="ns3:MediaServiceSearchProperties" minOccurs="0"/>
                <xsd:element ref="ns3:MediaServiceObjectDetectorVersions"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aeb6c67-74b0-411c-933b-6b3ba1fe6dd8"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TaxCatchAll" ma:index="23" nillable="true" ma:displayName="Taxonomy Catch All Column" ma:hidden="true" ma:list="{495dfd0b-2b5c-4ceb-812c-1e8c402dfa91}" ma:internalName="TaxCatchAll" ma:showField="CatchAllData" ma:web="4aeb6c67-74b0-411c-933b-6b3ba1fe6dd8">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41d53a7b-e1a0-4898-9254-bb8e6af21427"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ff1d07e6-07b4-4509-9144-261e6ba302fc" ma:termSetId="09814cd3-568e-fe90-9814-8d621ff8fb84" ma:anchorId="fba54fb3-c3e1-fe81-a776-ca4b69148c4d" ma:open="true" ma:isKeyword="false">
      <xsd:complexType>
        <xsd:sequence>
          <xsd:element ref="pc:Terms" minOccurs="0" maxOccurs="1"/>
        </xsd:sequence>
      </xsd:complex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ObjectDetectorVersions" ma:index="25" nillable="true" ma:displayName="MediaServiceObjectDetectorVersions" ma:hidden="true" ma:indexed="true" ma:internalName="MediaServiceObjectDetectorVersions" ma:readOnly="true">
      <xsd:simpleType>
        <xsd:restriction base="dms:Text"/>
      </xsd:simpleType>
    </xsd:element>
    <xsd:element name="MediaServiceLocation" ma:index="26" nillable="true" ma:displayName="Loca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41d53a7b-e1a0-4898-9254-bb8e6af21427">
      <Terms xmlns="http://schemas.microsoft.com/office/infopath/2007/PartnerControls"/>
    </lcf76f155ced4ddcb4097134ff3c332f>
    <TaxCatchAll xmlns="4aeb6c67-74b0-411c-933b-6b3ba1fe6dd8" xsi:nil="true"/>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5557604-E3AB-47AD-8238-CC84186E168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aeb6c67-74b0-411c-933b-6b3ba1fe6dd8"/>
    <ds:schemaRef ds:uri="41d53a7b-e1a0-4898-9254-bb8e6af2142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035F3E9-80EC-433B-AEA0-ECDCBC5F7A42}">
  <ds:schemaRefs>
    <ds:schemaRef ds:uri="http://schemas.microsoft.com/sharepoint/events"/>
  </ds:schemaRefs>
</ds:datastoreItem>
</file>

<file path=customXml/itemProps3.xml><?xml version="1.0" encoding="utf-8"?>
<ds:datastoreItem xmlns:ds="http://schemas.openxmlformats.org/officeDocument/2006/customXml" ds:itemID="{36A0BBC7-7F49-479F-9AC2-8595E4ACA352}">
  <ds:schemaRefs>
    <ds:schemaRef ds:uri="http://purl.org/dc/dcmitype/"/>
    <ds:schemaRef ds:uri="http://purl.org/dc/terms/"/>
    <ds:schemaRef ds:uri="41d53a7b-e1a0-4898-9254-bb8e6af21427"/>
    <ds:schemaRef ds:uri="http://purl.org/dc/elements/1.1/"/>
    <ds:schemaRef ds:uri="http://schemas.microsoft.com/office/2006/documentManagement/types"/>
    <ds:schemaRef ds:uri="http://schemas.openxmlformats.org/package/2006/metadata/core-properties"/>
    <ds:schemaRef ds:uri="http://schemas.microsoft.com/office/infopath/2007/PartnerControls"/>
    <ds:schemaRef ds:uri="4aeb6c67-74b0-411c-933b-6b3ba1fe6dd8"/>
    <ds:schemaRef ds:uri="http://schemas.microsoft.com/office/2006/metadata/properties"/>
    <ds:schemaRef ds:uri="http://www.w3.org/XML/1998/namespace"/>
  </ds:schemaRefs>
</ds:datastoreItem>
</file>

<file path=customXml/itemProps4.xml><?xml version="1.0" encoding="utf-8"?>
<ds:datastoreItem xmlns:ds="http://schemas.openxmlformats.org/officeDocument/2006/customXml" ds:itemID="{20CFE579-74A2-4319-B038-C40C0BBCBE22}">
  <ds:schemaRefs>
    <ds:schemaRef ds:uri="http://schemas.microsoft.com/sharepoint/v3/contenttype/forms"/>
  </ds:schemaRefs>
</ds:datastoreItem>
</file>

<file path=docMetadata/LabelInfo.xml><?xml version="1.0" encoding="utf-8"?>
<clbl:labelList xmlns:clbl="http://schemas.microsoft.com/office/2020/mipLabelMetadata">
  <clbl:label id="{30dd309a-486d-41c1-ab08-036081388e5e}" enabled="1" method="Privileged" siteId="{d4fd5c8b-42b0-4e2d-b330-498809917d07}" removed="0"/>
</clbl:labelList>
</file>

<file path=docProps/app.xml><?xml version="1.0" encoding="utf-8"?>
<Properties xmlns="http://schemas.openxmlformats.org/officeDocument/2006/extended-properties" xmlns:vt="http://schemas.openxmlformats.org/officeDocument/2006/docPropsVTypes">
  <TotalTime>1368</TotalTime>
  <Words>8359</Words>
  <Application>Microsoft Office PowerPoint</Application>
  <PresentationFormat>Widescreen</PresentationFormat>
  <Paragraphs>607</Paragraphs>
  <Slides>52</Slides>
  <Notes>47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52</vt:i4>
      </vt:variant>
    </vt:vector>
  </HeadingPairs>
  <TitlesOfParts>
    <vt:vector size="61" baseType="lpstr">
      <vt:lpstr>Aptos</vt:lpstr>
      <vt:lpstr>Aptos Display</vt:lpstr>
      <vt:lpstr>Aptos ExtraBold</vt:lpstr>
      <vt:lpstr>Aptos SemiBold</vt:lpstr>
      <vt:lpstr>Arial</vt:lpstr>
      <vt:lpstr>Figtree Black</vt:lpstr>
      <vt:lpstr>Figtree ExtraBold</vt:lpstr>
      <vt:lpstr>Figtree SemiBold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Paweł Kozak (CodeTwo)</dc:creator>
  <cp:lastModifiedBy>Marta Rośniak-Stelmach (CodeTwo)</cp:lastModifiedBy>
  <cp:revision>14</cp:revision>
  <dcterms:created xsi:type="dcterms:W3CDTF">2025-08-27T06:47:30Z</dcterms:created>
  <dcterms:modified xsi:type="dcterms:W3CDTF">2026-09-07T11:01:43Z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0x0101002615327097234B45B78AF77428226AB5</vt:lpwstr>
  </property>
  <property fmtid="{D5CDD505-2E9C-101B-9397-08002B2CF9AE}" pid="3" name="MediaServiceImageTags">
    <vt:lpwstr/>
  </property>
</Properties>
</file>